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customXml/itemProps6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7"/>
    <p:sldMasterId id="2147483672" r:id="rId8"/>
  </p:sldMasterIdLst>
  <p:notesMasterIdLst>
    <p:notesMasterId r:id="rId19"/>
  </p:notesMasterIdLst>
  <p:handoutMasterIdLst>
    <p:handoutMasterId r:id="rId20"/>
  </p:handoutMasterIdLst>
  <p:sldIdLst>
    <p:sldId id="300" r:id="rId9"/>
    <p:sldId id="314" r:id="rId10"/>
    <p:sldId id="301" r:id="rId11"/>
    <p:sldId id="316" r:id="rId12"/>
    <p:sldId id="278" r:id="rId13"/>
    <p:sldId id="295" r:id="rId14"/>
    <p:sldId id="307" r:id="rId15"/>
    <p:sldId id="319" r:id="rId16"/>
    <p:sldId id="308" r:id="rId17"/>
    <p:sldId id="297" r:id="rId18"/>
  </p:sldIdLst>
  <p:sldSz cx="9144000" cy="6858000" type="screen4x3"/>
  <p:notesSz cx="6794500" cy="9931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25" autoAdjust="0"/>
    <p:restoredTop sz="84558" autoAdjust="0"/>
  </p:normalViewPr>
  <p:slideViewPr>
    <p:cSldViewPr>
      <p:cViewPr>
        <p:scale>
          <a:sx n="100" d="100"/>
          <a:sy n="100" d="100"/>
        </p:scale>
        <p:origin x="-924" y="53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2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Master" Target="slideMasters/slideMaster1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customXml" Target="../customXml/item6.xml"/><Relationship Id="rId11" Type="http://schemas.openxmlformats.org/officeDocument/2006/relationships/slide" Target="slides/slide3.xml"/><Relationship Id="rId24" Type="http://schemas.openxmlformats.org/officeDocument/2006/relationships/tableStyles" Target="tableStyles.xml"/><Relationship Id="rId5" Type="http://schemas.openxmlformats.org/officeDocument/2006/relationships/customXml" Target="../customXml/item5.xml"/><Relationship Id="rId15" Type="http://schemas.openxmlformats.org/officeDocument/2006/relationships/slide" Target="slides/slide7.xml"/><Relationship Id="rId23" Type="http://schemas.openxmlformats.org/officeDocument/2006/relationships/theme" Target="theme/theme1.xml"/><Relationship Id="rId10" Type="http://schemas.openxmlformats.org/officeDocument/2006/relationships/slide" Target="slides/slide2.xml"/><Relationship Id="rId19" Type="http://schemas.openxmlformats.org/officeDocument/2006/relationships/notesMaster" Target="notesMasters/notes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1">
  <dgm:title val=""/>
  <dgm:desc val=""/>
  <dgm:catLst>
    <dgm:cat type="accent4" pri="11100"/>
  </dgm:catLst>
  <dgm:styleLbl name="node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4">
        <a:alpha val="4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1CD5E18-89F5-4151-BE21-ACA19CBA2C21}" type="doc">
      <dgm:prSet loTypeId="urn:microsoft.com/office/officeart/2005/8/layout/process5" loCatId="process" qsTypeId="urn:microsoft.com/office/officeart/2005/8/quickstyle/simple2" qsCatId="simple" csTypeId="urn:microsoft.com/office/officeart/2005/8/colors/accent4_1" csCatId="accent4" phldr="1"/>
      <dgm:spPr/>
      <dgm:t>
        <a:bodyPr/>
        <a:lstStyle/>
        <a:p>
          <a:endParaRPr lang="en-AU"/>
        </a:p>
      </dgm:t>
    </dgm:pt>
    <dgm:pt modelId="{5ABFC5CA-6FAE-488D-9F82-E2787F4C9598}">
      <dgm:prSet phldrT="[Text]" custT="1"/>
      <dgm:spPr/>
      <dgm:t>
        <a:bodyPr anchor="ctr"/>
        <a:lstStyle/>
        <a:p>
          <a:pPr algn="ctr"/>
          <a:r>
            <a:rPr lang="en-AU" sz="2000" dirty="0" smtClean="0">
              <a:solidFill>
                <a:srgbClr val="002060"/>
              </a:solidFill>
            </a:rPr>
            <a:t>Manager licenced in home economy</a:t>
          </a:r>
          <a:endParaRPr lang="en-AU" sz="2000" dirty="0">
            <a:solidFill>
              <a:srgbClr val="002060"/>
            </a:solidFill>
          </a:endParaRPr>
        </a:p>
      </dgm:t>
    </dgm:pt>
    <dgm:pt modelId="{D17018AB-4535-492B-A1C5-D59993D70499}" type="parTrans" cxnId="{77AD57CF-D05C-41C8-8CA4-1C14A75EEBED}">
      <dgm:prSet/>
      <dgm:spPr/>
      <dgm:t>
        <a:bodyPr/>
        <a:lstStyle/>
        <a:p>
          <a:endParaRPr lang="en-AU"/>
        </a:p>
      </dgm:t>
    </dgm:pt>
    <dgm:pt modelId="{7DEAC911-7AEF-4F1B-824F-8FF055669A73}" type="sibTrans" cxnId="{77AD57CF-D05C-41C8-8CA4-1C14A75EEBED}">
      <dgm:prSet/>
      <dgm:spPr/>
      <dgm:t>
        <a:bodyPr/>
        <a:lstStyle/>
        <a:p>
          <a:endParaRPr lang="en-AU"/>
        </a:p>
      </dgm:t>
    </dgm:pt>
    <dgm:pt modelId="{15209005-A42A-427E-927D-A25498196C77}">
      <dgm:prSet phldrT="[Text]" custT="1"/>
      <dgm:spPr/>
      <dgm:t>
        <a:bodyPr/>
        <a:lstStyle/>
        <a:p>
          <a:r>
            <a:rPr lang="en-AU" sz="2000" dirty="0" smtClean="0">
              <a:solidFill>
                <a:srgbClr val="002060"/>
              </a:solidFill>
            </a:rPr>
            <a:t>Host regulator gives all clear</a:t>
          </a:r>
          <a:endParaRPr lang="en-AU" sz="2000" dirty="0">
            <a:solidFill>
              <a:srgbClr val="002060"/>
            </a:solidFill>
          </a:endParaRPr>
        </a:p>
      </dgm:t>
    </dgm:pt>
    <dgm:pt modelId="{0FD6CF66-58BC-40D1-8F3D-D9AA3ACB86CC}" type="parTrans" cxnId="{C48975C3-8CD1-4B34-9FE7-EA6311173F3F}">
      <dgm:prSet/>
      <dgm:spPr/>
      <dgm:t>
        <a:bodyPr/>
        <a:lstStyle/>
        <a:p>
          <a:endParaRPr lang="en-AU"/>
        </a:p>
      </dgm:t>
    </dgm:pt>
    <dgm:pt modelId="{FFBA1E74-1707-415A-9BED-DEDA65709B8C}" type="sibTrans" cxnId="{C48975C3-8CD1-4B34-9FE7-EA6311173F3F}">
      <dgm:prSet/>
      <dgm:spPr/>
      <dgm:t>
        <a:bodyPr/>
        <a:lstStyle/>
        <a:p>
          <a:endParaRPr lang="en-AU"/>
        </a:p>
      </dgm:t>
    </dgm:pt>
    <dgm:pt modelId="{3D7929FD-1014-4837-B2CC-4F1247EC0899}">
      <dgm:prSet phldrT="[Text]" custT="1"/>
      <dgm:spPr/>
      <dgm:t>
        <a:bodyPr/>
        <a:lstStyle/>
        <a:p>
          <a:r>
            <a:rPr lang="en-AU" sz="2000" dirty="0" smtClean="0">
              <a:solidFill>
                <a:srgbClr val="002060"/>
              </a:solidFill>
            </a:rPr>
            <a:t>Fund manager activates distribution channel</a:t>
          </a:r>
          <a:endParaRPr lang="en-AU" sz="2000" dirty="0">
            <a:solidFill>
              <a:srgbClr val="002060"/>
            </a:solidFill>
          </a:endParaRPr>
        </a:p>
      </dgm:t>
    </dgm:pt>
    <dgm:pt modelId="{09EDE653-07A8-4159-A03F-1F3E6D3DE4D1}" type="parTrans" cxnId="{297612A6-BFF1-4C28-9BAB-F0A061AA5C39}">
      <dgm:prSet/>
      <dgm:spPr/>
      <dgm:t>
        <a:bodyPr/>
        <a:lstStyle/>
        <a:p>
          <a:endParaRPr lang="en-AU"/>
        </a:p>
      </dgm:t>
    </dgm:pt>
    <dgm:pt modelId="{CD5651DF-938A-4F8A-8077-965EE83CCC44}" type="sibTrans" cxnId="{297612A6-BFF1-4C28-9BAB-F0A061AA5C39}">
      <dgm:prSet/>
      <dgm:spPr/>
      <dgm:t>
        <a:bodyPr/>
        <a:lstStyle/>
        <a:p>
          <a:endParaRPr lang="en-AU"/>
        </a:p>
      </dgm:t>
    </dgm:pt>
    <dgm:pt modelId="{4D16B08A-E3A1-497F-A2EF-25C3C6EE0668}">
      <dgm:prSet phldrT="[Text]" custT="1"/>
      <dgm:spPr/>
      <dgm:t>
        <a:bodyPr/>
        <a:lstStyle/>
        <a:p>
          <a:r>
            <a:rPr lang="en-AU" sz="2000" b="1" dirty="0" smtClean="0">
              <a:solidFill>
                <a:srgbClr val="002060"/>
              </a:solidFill>
            </a:rPr>
            <a:t>Ready to issue</a:t>
          </a:r>
          <a:endParaRPr lang="en-AU" sz="2000" b="1" dirty="0">
            <a:solidFill>
              <a:srgbClr val="002060"/>
            </a:solidFill>
          </a:endParaRPr>
        </a:p>
      </dgm:t>
    </dgm:pt>
    <dgm:pt modelId="{3FBFECB3-86D8-4E26-B1C4-4958BE52CC6D}" type="parTrans" cxnId="{614655B5-5B3E-4DBB-B1BB-F25312C44CBC}">
      <dgm:prSet/>
      <dgm:spPr/>
      <dgm:t>
        <a:bodyPr/>
        <a:lstStyle/>
        <a:p>
          <a:endParaRPr lang="en-AU"/>
        </a:p>
      </dgm:t>
    </dgm:pt>
    <dgm:pt modelId="{F56197C7-F93E-4C84-A1C1-F25325354024}" type="sibTrans" cxnId="{614655B5-5B3E-4DBB-B1BB-F25312C44CBC}">
      <dgm:prSet/>
      <dgm:spPr/>
      <dgm:t>
        <a:bodyPr/>
        <a:lstStyle/>
        <a:p>
          <a:endParaRPr lang="en-AU"/>
        </a:p>
      </dgm:t>
    </dgm:pt>
    <dgm:pt modelId="{D955C7DF-944A-422A-90E8-442A6C865B36}">
      <dgm:prSet/>
      <dgm:spPr/>
      <dgm:t>
        <a:bodyPr anchor="ctr"/>
        <a:lstStyle/>
        <a:p>
          <a:pPr algn="l"/>
          <a:endParaRPr lang="en-AU" sz="1000" dirty="0"/>
        </a:p>
      </dgm:t>
    </dgm:pt>
    <dgm:pt modelId="{59DB9A5C-9592-4238-BDD3-34E7EBB710FD}" type="parTrans" cxnId="{41F50622-B5BB-4058-B6DD-6ADD2161CFC7}">
      <dgm:prSet/>
      <dgm:spPr/>
      <dgm:t>
        <a:bodyPr/>
        <a:lstStyle/>
        <a:p>
          <a:endParaRPr lang="en-AU"/>
        </a:p>
      </dgm:t>
    </dgm:pt>
    <dgm:pt modelId="{2C6215A3-B6DB-46DB-B8ED-5EDEFCE49CA3}" type="sibTrans" cxnId="{41F50622-B5BB-4058-B6DD-6ADD2161CFC7}">
      <dgm:prSet/>
      <dgm:spPr/>
      <dgm:t>
        <a:bodyPr/>
        <a:lstStyle/>
        <a:p>
          <a:endParaRPr lang="en-AU"/>
        </a:p>
      </dgm:t>
    </dgm:pt>
    <dgm:pt modelId="{C5DC7AD2-98CA-4125-A957-0D2E36088DB9}">
      <dgm:prSet custT="1"/>
      <dgm:spPr/>
      <dgm:t>
        <a:bodyPr/>
        <a:lstStyle/>
        <a:p>
          <a:r>
            <a:rPr lang="en-AU" sz="1800" dirty="0" smtClean="0">
              <a:solidFill>
                <a:srgbClr val="002060"/>
              </a:solidFill>
            </a:rPr>
            <a:t>Manager establishes track record of experience and achieves minimum FUM </a:t>
          </a:r>
          <a:endParaRPr lang="en-AU" sz="1800" dirty="0">
            <a:solidFill>
              <a:srgbClr val="002060"/>
            </a:solidFill>
          </a:endParaRPr>
        </a:p>
      </dgm:t>
    </dgm:pt>
    <dgm:pt modelId="{39842830-E44D-40E1-8B6C-4F532A190EC1}" type="parTrans" cxnId="{1FB677B1-1029-4A82-AB43-CC46AC077BE0}">
      <dgm:prSet/>
      <dgm:spPr/>
      <dgm:t>
        <a:bodyPr/>
        <a:lstStyle/>
        <a:p>
          <a:endParaRPr lang="en-AU"/>
        </a:p>
      </dgm:t>
    </dgm:pt>
    <dgm:pt modelId="{FCF20829-AAAE-44E3-B902-8FED567CC77F}" type="sibTrans" cxnId="{1FB677B1-1029-4A82-AB43-CC46AC077BE0}">
      <dgm:prSet/>
      <dgm:spPr/>
      <dgm:t>
        <a:bodyPr/>
        <a:lstStyle/>
        <a:p>
          <a:endParaRPr lang="en-AU"/>
        </a:p>
      </dgm:t>
    </dgm:pt>
    <dgm:pt modelId="{9BCD5B0E-9D28-47F8-87A1-85466B8FB6D8}">
      <dgm:prSet custT="1"/>
      <dgm:spPr/>
      <dgm:t>
        <a:bodyPr/>
        <a:lstStyle/>
        <a:p>
          <a:r>
            <a:rPr lang="en-AU" sz="1800" dirty="0" smtClean="0">
              <a:solidFill>
                <a:srgbClr val="002060"/>
              </a:solidFill>
            </a:rPr>
            <a:t>Manager applies to home regulator to register a passport fund</a:t>
          </a:r>
          <a:endParaRPr lang="en-AU" sz="1800" dirty="0">
            <a:solidFill>
              <a:srgbClr val="002060"/>
            </a:solidFill>
          </a:endParaRPr>
        </a:p>
      </dgm:t>
    </dgm:pt>
    <dgm:pt modelId="{9AEC2316-9179-4659-BCE6-90F7B2D03A5F}" type="parTrans" cxnId="{6C0A86BA-C021-4FAC-BA78-7D146CD55763}">
      <dgm:prSet/>
      <dgm:spPr/>
      <dgm:t>
        <a:bodyPr/>
        <a:lstStyle/>
        <a:p>
          <a:endParaRPr lang="en-AU"/>
        </a:p>
      </dgm:t>
    </dgm:pt>
    <dgm:pt modelId="{969CE86D-A93F-4060-BE37-F38969B21A15}" type="sibTrans" cxnId="{6C0A86BA-C021-4FAC-BA78-7D146CD55763}">
      <dgm:prSet/>
      <dgm:spPr/>
      <dgm:t>
        <a:bodyPr/>
        <a:lstStyle/>
        <a:p>
          <a:endParaRPr lang="en-AU" dirty="0"/>
        </a:p>
      </dgm:t>
    </dgm:pt>
    <dgm:pt modelId="{9A550797-CBD4-4A60-A90C-AB25E0632814}">
      <dgm:prSet custT="1"/>
      <dgm:spPr/>
      <dgm:t>
        <a:bodyPr/>
        <a:lstStyle/>
        <a:p>
          <a:r>
            <a:rPr lang="en-AU" sz="1600" dirty="0" smtClean="0">
              <a:solidFill>
                <a:srgbClr val="002060"/>
              </a:solidFill>
            </a:rPr>
            <a:t>Home regulator is satisfied that fund meets its domestic requirements and the passport requirements in the special rules</a:t>
          </a:r>
          <a:endParaRPr lang="en-AU" sz="1600" dirty="0">
            <a:solidFill>
              <a:srgbClr val="002060"/>
            </a:solidFill>
          </a:endParaRPr>
        </a:p>
      </dgm:t>
    </dgm:pt>
    <dgm:pt modelId="{0434A4C9-86C8-4098-ADD5-08F31DAD3679}" type="parTrans" cxnId="{F9223181-6050-4063-9975-86C4B6ED6B49}">
      <dgm:prSet/>
      <dgm:spPr/>
      <dgm:t>
        <a:bodyPr/>
        <a:lstStyle/>
        <a:p>
          <a:endParaRPr lang="en-AU"/>
        </a:p>
      </dgm:t>
    </dgm:pt>
    <dgm:pt modelId="{CBFB4E21-9D59-4F73-989C-94B8A0FE7551}" type="sibTrans" cxnId="{F9223181-6050-4063-9975-86C4B6ED6B49}">
      <dgm:prSet/>
      <dgm:spPr/>
      <dgm:t>
        <a:bodyPr/>
        <a:lstStyle/>
        <a:p>
          <a:endParaRPr lang="en-AU" dirty="0"/>
        </a:p>
      </dgm:t>
    </dgm:pt>
    <dgm:pt modelId="{806A58E1-4739-4288-BD7B-56D0FDFEFB5F}">
      <dgm:prSet custT="1"/>
      <dgm:spPr/>
      <dgm:t>
        <a:bodyPr/>
        <a:lstStyle/>
        <a:p>
          <a:r>
            <a:rPr lang="en-AU" sz="1600" dirty="0" smtClean="0">
              <a:solidFill>
                <a:srgbClr val="002060"/>
              </a:solidFill>
            </a:rPr>
            <a:t>Fund gives its original application to the host regulator together with any disclosure documents that need approval</a:t>
          </a:r>
          <a:endParaRPr lang="en-AU" sz="1600" dirty="0">
            <a:solidFill>
              <a:srgbClr val="002060"/>
            </a:solidFill>
          </a:endParaRPr>
        </a:p>
      </dgm:t>
    </dgm:pt>
    <dgm:pt modelId="{E211B287-EB31-4324-B660-6AAF4910117E}" type="parTrans" cxnId="{52B09252-AAD4-413D-B5B4-8180AFE2656D}">
      <dgm:prSet/>
      <dgm:spPr/>
      <dgm:t>
        <a:bodyPr/>
        <a:lstStyle/>
        <a:p>
          <a:endParaRPr lang="en-AU"/>
        </a:p>
      </dgm:t>
    </dgm:pt>
    <dgm:pt modelId="{63EB909C-9D66-4943-8EAF-61889A7E35A8}" type="sibTrans" cxnId="{52B09252-AAD4-413D-B5B4-8180AFE2656D}">
      <dgm:prSet/>
      <dgm:spPr/>
      <dgm:t>
        <a:bodyPr/>
        <a:lstStyle/>
        <a:p>
          <a:endParaRPr lang="en-AU"/>
        </a:p>
      </dgm:t>
    </dgm:pt>
    <dgm:pt modelId="{1178D4EE-DB42-44B1-BF70-E80E4BC7F77F}">
      <dgm:prSet custT="1"/>
      <dgm:spPr/>
      <dgm:t>
        <a:bodyPr/>
        <a:lstStyle/>
        <a:p>
          <a:r>
            <a:rPr lang="en-AU" sz="2000" dirty="0" smtClean="0">
              <a:solidFill>
                <a:srgbClr val="002060"/>
              </a:solidFill>
            </a:rPr>
            <a:t>Host regulator checks disclosure</a:t>
          </a:r>
          <a:endParaRPr lang="en-AU" sz="2000" dirty="0">
            <a:solidFill>
              <a:srgbClr val="002060"/>
            </a:solidFill>
          </a:endParaRPr>
        </a:p>
      </dgm:t>
    </dgm:pt>
    <dgm:pt modelId="{980F55ED-06A4-4174-90C4-444FA4792A84}" type="parTrans" cxnId="{65B4ADE3-33DF-497E-9669-169C604A8BE7}">
      <dgm:prSet/>
      <dgm:spPr/>
      <dgm:t>
        <a:bodyPr/>
        <a:lstStyle/>
        <a:p>
          <a:endParaRPr lang="en-AU"/>
        </a:p>
      </dgm:t>
    </dgm:pt>
    <dgm:pt modelId="{540FAE95-5B45-470F-AF33-69094E95E4C0}" type="sibTrans" cxnId="{65B4ADE3-33DF-497E-9669-169C604A8BE7}">
      <dgm:prSet/>
      <dgm:spPr/>
      <dgm:t>
        <a:bodyPr/>
        <a:lstStyle/>
        <a:p>
          <a:endParaRPr lang="en-AU"/>
        </a:p>
      </dgm:t>
    </dgm:pt>
    <dgm:pt modelId="{F254166A-7B81-4A9C-B77C-74B565D31CA0}" type="pres">
      <dgm:prSet presAssocID="{71CD5E18-89F5-4151-BE21-ACA19CBA2C21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AU"/>
        </a:p>
      </dgm:t>
    </dgm:pt>
    <dgm:pt modelId="{9039B3F1-17A9-4EE5-9FC3-2CBB3B6C8CED}" type="pres">
      <dgm:prSet presAssocID="{5ABFC5CA-6FAE-488D-9F82-E2787F4C9598}" presName="node" presStyleLbl="node1" presStyleIdx="0" presStyleCnt="9" custLinFactNeighborX="-3735" custLinFactNeighborY="-2476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E991284D-CD62-4E7C-AEC2-BA410352D3C2}" type="pres">
      <dgm:prSet presAssocID="{7DEAC911-7AEF-4F1B-824F-8FF055669A73}" presName="sibTrans" presStyleLbl="sibTrans2D1" presStyleIdx="0" presStyleCnt="8"/>
      <dgm:spPr/>
      <dgm:t>
        <a:bodyPr/>
        <a:lstStyle/>
        <a:p>
          <a:endParaRPr lang="en-AU"/>
        </a:p>
      </dgm:t>
    </dgm:pt>
    <dgm:pt modelId="{37349E2D-A97A-4879-940A-F2A28F4B2FBE}" type="pres">
      <dgm:prSet presAssocID="{7DEAC911-7AEF-4F1B-824F-8FF055669A73}" presName="connectorText" presStyleLbl="sibTrans2D1" presStyleIdx="0" presStyleCnt="8"/>
      <dgm:spPr/>
      <dgm:t>
        <a:bodyPr/>
        <a:lstStyle/>
        <a:p>
          <a:endParaRPr lang="en-AU"/>
        </a:p>
      </dgm:t>
    </dgm:pt>
    <dgm:pt modelId="{00748BB3-0BF8-4C40-A173-E5E7A18F2B2F}" type="pres">
      <dgm:prSet presAssocID="{C5DC7AD2-98CA-4125-A957-0D2E36088DB9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F3BAE7CD-0A87-4162-B562-F4E0F82E4BA1}" type="pres">
      <dgm:prSet presAssocID="{FCF20829-AAAE-44E3-B902-8FED567CC77F}" presName="sibTrans" presStyleLbl="sibTrans2D1" presStyleIdx="1" presStyleCnt="8"/>
      <dgm:spPr/>
      <dgm:t>
        <a:bodyPr/>
        <a:lstStyle/>
        <a:p>
          <a:endParaRPr lang="en-AU"/>
        </a:p>
      </dgm:t>
    </dgm:pt>
    <dgm:pt modelId="{6ABAC220-F674-4C7D-ABD6-9CBB709644BA}" type="pres">
      <dgm:prSet presAssocID="{FCF20829-AAAE-44E3-B902-8FED567CC77F}" presName="connectorText" presStyleLbl="sibTrans2D1" presStyleIdx="1" presStyleCnt="8"/>
      <dgm:spPr/>
      <dgm:t>
        <a:bodyPr/>
        <a:lstStyle/>
        <a:p>
          <a:endParaRPr lang="en-AU"/>
        </a:p>
      </dgm:t>
    </dgm:pt>
    <dgm:pt modelId="{C719C5BD-4E58-42E5-A5F3-5E5C6EE8FDB5}" type="pres">
      <dgm:prSet presAssocID="{9BCD5B0E-9D28-47F8-87A1-85466B8FB6D8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9C6AFB52-3841-4681-BFEE-57A066960350}" type="pres">
      <dgm:prSet presAssocID="{969CE86D-A93F-4060-BE37-F38969B21A15}" presName="sibTrans" presStyleLbl="sibTrans2D1" presStyleIdx="2" presStyleCnt="8" custLinFactNeighborY="-2743"/>
      <dgm:spPr/>
      <dgm:t>
        <a:bodyPr/>
        <a:lstStyle/>
        <a:p>
          <a:endParaRPr lang="en-AU"/>
        </a:p>
      </dgm:t>
    </dgm:pt>
    <dgm:pt modelId="{CBB4EF63-3B00-448F-A608-2CACB19D0018}" type="pres">
      <dgm:prSet presAssocID="{969CE86D-A93F-4060-BE37-F38969B21A15}" presName="connectorText" presStyleLbl="sibTrans2D1" presStyleIdx="2" presStyleCnt="8"/>
      <dgm:spPr/>
      <dgm:t>
        <a:bodyPr/>
        <a:lstStyle/>
        <a:p>
          <a:endParaRPr lang="en-AU"/>
        </a:p>
      </dgm:t>
    </dgm:pt>
    <dgm:pt modelId="{A1DE3C8F-F11A-4A8B-BC8D-DC868FD3F025}" type="pres">
      <dgm:prSet presAssocID="{9A550797-CBD4-4A60-A90C-AB25E0632814}" presName="node" presStyleLbl="node1" presStyleIdx="3" presStyleCnt="9" custLinFactNeighborY="-19616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E071DA9C-EDF4-4687-9409-DA4FEAE71827}" type="pres">
      <dgm:prSet presAssocID="{CBFB4E21-9D59-4F73-989C-94B8A0FE7551}" presName="sibTrans" presStyleLbl="sibTrans2D1" presStyleIdx="3" presStyleCnt="8"/>
      <dgm:spPr/>
      <dgm:t>
        <a:bodyPr/>
        <a:lstStyle/>
        <a:p>
          <a:endParaRPr lang="en-AU"/>
        </a:p>
      </dgm:t>
    </dgm:pt>
    <dgm:pt modelId="{BC257B13-17DA-4230-BC30-8DC5E44C0DAC}" type="pres">
      <dgm:prSet presAssocID="{CBFB4E21-9D59-4F73-989C-94B8A0FE7551}" presName="connectorText" presStyleLbl="sibTrans2D1" presStyleIdx="3" presStyleCnt="8"/>
      <dgm:spPr/>
      <dgm:t>
        <a:bodyPr/>
        <a:lstStyle/>
        <a:p>
          <a:endParaRPr lang="en-AU"/>
        </a:p>
      </dgm:t>
    </dgm:pt>
    <dgm:pt modelId="{2694CB13-2C19-44F0-8F4D-AB49D3A13CD4}" type="pres">
      <dgm:prSet presAssocID="{806A58E1-4739-4288-BD7B-56D0FDFEFB5F}" presName="node" presStyleLbl="node1" presStyleIdx="4" presStyleCnt="9" custLinFactNeighborY="-19616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0505D439-54AC-431E-A00B-BDCE05E8422B}" type="pres">
      <dgm:prSet presAssocID="{63EB909C-9D66-4943-8EAF-61889A7E35A8}" presName="sibTrans" presStyleLbl="sibTrans2D1" presStyleIdx="4" presStyleCnt="8"/>
      <dgm:spPr/>
      <dgm:t>
        <a:bodyPr/>
        <a:lstStyle/>
        <a:p>
          <a:endParaRPr lang="en-AU"/>
        </a:p>
      </dgm:t>
    </dgm:pt>
    <dgm:pt modelId="{0390489E-AADA-406D-B673-96AAEDBE8078}" type="pres">
      <dgm:prSet presAssocID="{63EB909C-9D66-4943-8EAF-61889A7E35A8}" presName="connectorText" presStyleLbl="sibTrans2D1" presStyleIdx="4" presStyleCnt="8"/>
      <dgm:spPr/>
      <dgm:t>
        <a:bodyPr/>
        <a:lstStyle/>
        <a:p>
          <a:endParaRPr lang="en-AU"/>
        </a:p>
      </dgm:t>
    </dgm:pt>
    <dgm:pt modelId="{E67786BE-ABEC-45B3-A4F9-96D0C5C955F3}" type="pres">
      <dgm:prSet presAssocID="{1178D4EE-DB42-44B1-BF70-E80E4BC7F77F}" presName="node" presStyleLbl="node1" presStyleIdx="5" presStyleCnt="9" custLinFactNeighborY="-19616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8DC0CA83-8F3C-457F-9BFB-D474CF72DFAA}" type="pres">
      <dgm:prSet presAssocID="{540FAE95-5B45-470F-AF33-69094E95E4C0}" presName="sibTrans" presStyleLbl="sibTrans2D1" presStyleIdx="5" presStyleCnt="8"/>
      <dgm:spPr/>
      <dgm:t>
        <a:bodyPr/>
        <a:lstStyle/>
        <a:p>
          <a:endParaRPr lang="en-AU"/>
        </a:p>
      </dgm:t>
    </dgm:pt>
    <dgm:pt modelId="{17588CBC-A9E6-49E7-9CDF-8DBC7CD88F04}" type="pres">
      <dgm:prSet presAssocID="{540FAE95-5B45-470F-AF33-69094E95E4C0}" presName="connectorText" presStyleLbl="sibTrans2D1" presStyleIdx="5" presStyleCnt="8"/>
      <dgm:spPr/>
      <dgm:t>
        <a:bodyPr/>
        <a:lstStyle/>
        <a:p>
          <a:endParaRPr lang="en-AU"/>
        </a:p>
      </dgm:t>
    </dgm:pt>
    <dgm:pt modelId="{EC295E55-9A8D-48EA-80B9-2020CCF8F946}" type="pres">
      <dgm:prSet presAssocID="{15209005-A42A-427E-927D-A25498196C77}" presName="node" presStyleLbl="node1" presStyleIdx="6" presStyleCnt="9" custLinFactNeighborY="-41840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723AFA88-ED61-4897-9C11-BC483D6DDC23}" type="pres">
      <dgm:prSet presAssocID="{FFBA1E74-1707-415A-9BED-DEDA65709B8C}" presName="sibTrans" presStyleLbl="sibTrans2D1" presStyleIdx="6" presStyleCnt="8"/>
      <dgm:spPr/>
      <dgm:t>
        <a:bodyPr/>
        <a:lstStyle/>
        <a:p>
          <a:endParaRPr lang="en-AU"/>
        </a:p>
      </dgm:t>
    </dgm:pt>
    <dgm:pt modelId="{50457F2D-34A5-4C8F-8B44-B379B8ECFAD0}" type="pres">
      <dgm:prSet presAssocID="{FFBA1E74-1707-415A-9BED-DEDA65709B8C}" presName="connectorText" presStyleLbl="sibTrans2D1" presStyleIdx="6" presStyleCnt="8"/>
      <dgm:spPr/>
      <dgm:t>
        <a:bodyPr/>
        <a:lstStyle/>
        <a:p>
          <a:endParaRPr lang="en-AU"/>
        </a:p>
      </dgm:t>
    </dgm:pt>
    <dgm:pt modelId="{BBAB126D-0EAF-48A3-8BEC-2778D45DF96F}" type="pres">
      <dgm:prSet presAssocID="{3D7929FD-1014-4837-B2CC-4F1247EC0899}" presName="node" presStyleLbl="node1" presStyleIdx="7" presStyleCnt="9" custLinFactNeighborY="-41840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D51C5747-2E31-4A8B-AD60-AC23A3DCC61D}" type="pres">
      <dgm:prSet presAssocID="{CD5651DF-938A-4F8A-8077-965EE83CCC44}" presName="sibTrans" presStyleLbl="sibTrans2D1" presStyleIdx="7" presStyleCnt="8"/>
      <dgm:spPr/>
      <dgm:t>
        <a:bodyPr/>
        <a:lstStyle/>
        <a:p>
          <a:endParaRPr lang="en-AU"/>
        </a:p>
      </dgm:t>
    </dgm:pt>
    <dgm:pt modelId="{5398D300-9509-410F-9A2D-0770A4D17605}" type="pres">
      <dgm:prSet presAssocID="{CD5651DF-938A-4F8A-8077-965EE83CCC44}" presName="connectorText" presStyleLbl="sibTrans2D1" presStyleIdx="7" presStyleCnt="8"/>
      <dgm:spPr/>
      <dgm:t>
        <a:bodyPr/>
        <a:lstStyle/>
        <a:p>
          <a:endParaRPr lang="en-AU"/>
        </a:p>
      </dgm:t>
    </dgm:pt>
    <dgm:pt modelId="{FBB292E8-152D-4201-AE9A-A8E62AE0B428}" type="pres">
      <dgm:prSet presAssocID="{4D16B08A-E3A1-497F-A2EF-25C3C6EE0668}" presName="node" presStyleLbl="node1" presStyleIdx="8" presStyleCnt="9" custLinFactNeighborY="-41840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</dgm:ptLst>
  <dgm:cxnLst>
    <dgm:cxn modelId="{52B09252-AAD4-413D-B5B4-8180AFE2656D}" srcId="{71CD5E18-89F5-4151-BE21-ACA19CBA2C21}" destId="{806A58E1-4739-4288-BD7B-56D0FDFEFB5F}" srcOrd="4" destOrd="0" parTransId="{E211B287-EB31-4324-B660-6AAF4910117E}" sibTransId="{63EB909C-9D66-4943-8EAF-61889A7E35A8}"/>
    <dgm:cxn modelId="{9F276795-D143-4174-ACD7-F547B171B099}" type="presOf" srcId="{63EB909C-9D66-4943-8EAF-61889A7E35A8}" destId="{0390489E-AADA-406D-B673-96AAEDBE8078}" srcOrd="1" destOrd="0" presId="urn:microsoft.com/office/officeart/2005/8/layout/process5"/>
    <dgm:cxn modelId="{1C0CF485-00EC-4EDE-976C-ED3EDE0C6710}" type="presOf" srcId="{CD5651DF-938A-4F8A-8077-965EE83CCC44}" destId="{D51C5747-2E31-4A8B-AD60-AC23A3DCC61D}" srcOrd="0" destOrd="0" presId="urn:microsoft.com/office/officeart/2005/8/layout/process5"/>
    <dgm:cxn modelId="{F014BF67-6D7E-4029-94EB-92E4FE599BC8}" type="presOf" srcId="{CBFB4E21-9D59-4F73-989C-94B8A0FE7551}" destId="{BC257B13-17DA-4230-BC30-8DC5E44C0DAC}" srcOrd="1" destOrd="0" presId="urn:microsoft.com/office/officeart/2005/8/layout/process5"/>
    <dgm:cxn modelId="{53CB2C02-6DD5-4C44-A79A-65D3471E224F}" type="presOf" srcId="{71CD5E18-89F5-4151-BE21-ACA19CBA2C21}" destId="{F254166A-7B81-4A9C-B77C-74B565D31CA0}" srcOrd="0" destOrd="0" presId="urn:microsoft.com/office/officeart/2005/8/layout/process5"/>
    <dgm:cxn modelId="{8D0283F5-CCB8-45BB-9813-D6F425810A0B}" type="presOf" srcId="{FFBA1E74-1707-415A-9BED-DEDA65709B8C}" destId="{50457F2D-34A5-4C8F-8B44-B379B8ECFAD0}" srcOrd="1" destOrd="0" presId="urn:microsoft.com/office/officeart/2005/8/layout/process5"/>
    <dgm:cxn modelId="{65B4ADE3-33DF-497E-9669-169C604A8BE7}" srcId="{71CD5E18-89F5-4151-BE21-ACA19CBA2C21}" destId="{1178D4EE-DB42-44B1-BF70-E80E4BC7F77F}" srcOrd="5" destOrd="0" parTransId="{980F55ED-06A4-4174-90C4-444FA4792A84}" sibTransId="{540FAE95-5B45-470F-AF33-69094E95E4C0}"/>
    <dgm:cxn modelId="{77AD57CF-D05C-41C8-8CA4-1C14A75EEBED}" srcId="{71CD5E18-89F5-4151-BE21-ACA19CBA2C21}" destId="{5ABFC5CA-6FAE-488D-9F82-E2787F4C9598}" srcOrd="0" destOrd="0" parTransId="{D17018AB-4535-492B-A1C5-D59993D70499}" sibTransId="{7DEAC911-7AEF-4F1B-824F-8FF055669A73}"/>
    <dgm:cxn modelId="{F0DD26C4-8E67-4835-98FB-F348B02CA251}" type="presOf" srcId="{540FAE95-5B45-470F-AF33-69094E95E4C0}" destId="{8DC0CA83-8F3C-457F-9BFB-D474CF72DFAA}" srcOrd="0" destOrd="0" presId="urn:microsoft.com/office/officeart/2005/8/layout/process5"/>
    <dgm:cxn modelId="{7DA1CCC1-5E28-49DA-88FA-83CF2B707DF9}" type="presOf" srcId="{3D7929FD-1014-4837-B2CC-4F1247EC0899}" destId="{BBAB126D-0EAF-48A3-8BEC-2778D45DF96F}" srcOrd="0" destOrd="0" presId="urn:microsoft.com/office/officeart/2005/8/layout/process5"/>
    <dgm:cxn modelId="{614655B5-5B3E-4DBB-B1BB-F25312C44CBC}" srcId="{71CD5E18-89F5-4151-BE21-ACA19CBA2C21}" destId="{4D16B08A-E3A1-497F-A2EF-25C3C6EE0668}" srcOrd="8" destOrd="0" parTransId="{3FBFECB3-86D8-4E26-B1C4-4958BE52CC6D}" sibTransId="{F56197C7-F93E-4C84-A1C1-F25325354024}"/>
    <dgm:cxn modelId="{01C80B17-C42C-40DE-A2FE-E6B2362A9BE9}" type="presOf" srcId="{9A550797-CBD4-4A60-A90C-AB25E0632814}" destId="{A1DE3C8F-F11A-4A8B-BC8D-DC868FD3F025}" srcOrd="0" destOrd="0" presId="urn:microsoft.com/office/officeart/2005/8/layout/process5"/>
    <dgm:cxn modelId="{3629044B-6D9B-428C-81F4-74FCE8B25835}" type="presOf" srcId="{4D16B08A-E3A1-497F-A2EF-25C3C6EE0668}" destId="{FBB292E8-152D-4201-AE9A-A8E62AE0B428}" srcOrd="0" destOrd="0" presId="urn:microsoft.com/office/officeart/2005/8/layout/process5"/>
    <dgm:cxn modelId="{F9223181-6050-4063-9975-86C4B6ED6B49}" srcId="{71CD5E18-89F5-4151-BE21-ACA19CBA2C21}" destId="{9A550797-CBD4-4A60-A90C-AB25E0632814}" srcOrd="3" destOrd="0" parTransId="{0434A4C9-86C8-4098-ADD5-08F31DAD3679}" sibTransId="{CBFB4E21-9D59-4F73-989C-94B8A0FE7551}"/>
    <dgm:cxn modelId="{41318383-7782-45E8-8C13-50C22ABAF7FD}" type="presOf" srcId="{FFBA1E74-1707-415A-9BED-DEDA65709B8C}" destId="{723AFA88-ED61-4897-9C11-BC483D6DDC23}" srcOrd="0" destOrd="0" presId="urn:microsoft.com/office/officeart/2005/8/layout/process5"/>
    <dgm:cxn modelId="{30ED1948-BB6F-461A-AC08-6C69930D901D}" type="presOf" srcId="{63EB909C-9D66-4943-8EAF-61889A7E35A8}" destId="{0505D439-54AC-431E-A00B-BDCE05E8422B}" srcOrd="0" destOrd="0" presId="urn:microsoft.com/office/officeart/2005/8/layout/process5"/>
    <dgm:cxn modelId="{6C0A86BA-C021-4FAC-BA78-7D146CD55763}" srcId="{71CD5E18-89F5-4151-BE21-ACA19CBA2C21}" destId="{9BCD5B0E-9D28-47F8-87A1-85466B8FB6D8}" srcOrd="2" destOrd="0" parTransId="{9AEC2316-9179-4659-BCE6-90F7B2D03A5F}" sibTransId="{969CE86D-A93F-4060-BE37-F38969B21A15}"/>
    <dgm:cxn modelId="{370D05D2-4430-42BC-8F99-886E539EE035}" type="presOf" srcId="{7DEAC911-7AEF-4F1B-824F-8FF055669A73}" destId="{E991284D-CD62-4E7C-AEC2-BA410352D3C2}" srcOrd="0" destOrd="0" presId="urn:microsoft.com/office/officeart/2005/8/layout/process5"/>
    <dgm:cxn modelId="{C48975C3-8CD1-4B34-9FE7-EA6311173F3F}" srcId="{71CD5E18-89F5-4151-BE21-ACA19CBA2C21}" destId="{15209005-A42A-427E-927D-A25498196C77}" srcOrd="6" destOrd="0" parTransId="{0FD6CF66-58BC-40D1-8F3D-D9AA3ACB86CC}" sibTransId="{FFBA1E74-1707-415A-9BED-DEDA65709B8C}"/>
    <dgm:cxn modelId="{5625064B-CFB3-499C-896A-7F12D9155EB9}" type="presOf" srcId="{15209005-A42A-427E-927D-A25498196C77}" destId="{EC295E55-9A8D-48EA-80B9-2020CCF8F946}" srcOrd="0" destOrd="0" presId="urn:microsoft.com/office/officeart/2005/8/layout/process5"/>
    <dgm:cxn modelId="{F2C0D38B-40B0-4DAC-BFCF-D2845F9C6F86}" type="presOf" srcId="{CBFB4E21-9D59-4F73-989C-94B8A0FE7551}" destId="{E071DA9C-EDF4-4687-9409-DA4FEAE71827}" srcOrd="0" destOrd="0" presId="urn:microsoft.com/office/officeart/2005/8/layout/process5"/>
    <dgm:cxn modelId="{C93B1319-6293-4B7B-A20D-9A5F3A0969E1}" type="presOf" srcId="{C5DC7AD2-98CA-4125-A957-0D2E36088DB9}" destId="{00748BB3-0BF8-4C40-A173-E5E7A18F2B2F}" srcOrd="0" destOrd="0" presId="urn:microsoft.com/office/officeart/2005/8/layout/process5"/>
    <dgm:cxn modelId="{33C0408F-1438-491B-B6B3-32956FFCB927}" type="presOf" srcId="{540FAE95-5B45-470F-AF33-69094E95E4C0}" destId="{17588CBC-A9E6-49E7-9CDF-8DBC7CD88F04}" srcOrd="1" destOrd="0" presId="urn:microsoft.com/office/officeart/2005/8/layout/process5"/>
    <dgm:cxn modelId="{41F50622-B5BB-4058-B6DD-6ADD2161CFC7}" srcId="{5ABFC5CA-6FAE-488D-9F82-E2787F4C9598}" destId="{D955C7DF-944A-422A-90E8-442A6C865B36}" srcOrd="0" destOrd="0" parTransId="{59DB9A5C-9592-4238-BDD3-34E7EBB710FD}" sibTransId="{2C6215A3-B6DB-46DB-B8ED-5EDEFCE49CA3}"/>
    <dgm:cxn modelId="{0DCBA51F-7ACC-4BBA-8430-7755A5117509}" type="presOf" srcId="{806A58E1-4739-4288-BD7B-56D0FDFEFB5F}" destId="{2694CB13-2C19-44F0-8F4D-AB49D3A13CD4}" srcOrd="0" destOrd="0" presId="urn:microsoft.com/office/officeart/2005/8/layout/process5"/>
    <dgm:cxn modelId="{1FB677B1-1029-4A82-AB43-CC46AC077BE0}" srcId="{71CD5E18-89F5-4151-BE21-ACA19CBA2C21}" destId="{C5DC7AD2-98CA-4125-A957-0D2E36088DB9}" srcOrd="1" destOrd="0" parTransId="{39842830-E44D-40E1-8B6C-4F532A190EC1}" sibTransId="{FCF20829-AAAE-44E3-B902-8FED567CC77F}"/>
    <dgm:cxn modelId="{26931CA9-32C5-431D-9446-5050C54B3D9B}" type="presOf" srcId="{969CE86D-A93F-4060-BE37-F38969B21A15}" destId="{9C6AFB52-3841-4681-BFEE-57A066960350}" srcOrd="0" destOrd="0" presId="urn:microsoft.com/office/officeart/2005/8/layout/process5"/>
    <dgm:cxn modelId="{00A06A77-200C-4303-AC91-A4AECC9D789E}" type="presOf" srcId="{1178D4EE-DB42-44B1-BF70-E80E4BC7F77F}" destId="{E67786BE-ABEC-45B3-A4F9-96D0C5C955F3}" srcOrd="0" destOrd="0" presId="urn:microsoft.com/office/officeart/2005/8/layout/process5"/>
    <dgm:cxn modelId="{736E0006-DE30-4AFD-8A58-6246A4F4DB45}" type="presOf" srcId="{FCF20829-AAAE-44E3-B902-8FED567CC77F}" destId="{6ABAC220-F674-4C7D-ABD6-9CBB709644BA}" srcOrd="1" destOrd="0" presId="urn:microsoft.com/office/officeart/2005/8/layout/process5"/>
    <dgm:cxn modelId="{297612A6-BFF1-4C28-9BAB-F0A061AA5C39}" srcId="{71CD5E18-89F5-4151-BE21-ACA19CBA2C21}" destId="{3D7929FD-1014-4837-B2CC-4F1247EC0899}" srcOrd="7" destOrd="0" parTransId="{09EDE653-07A8-4159-A03F-1F3E6D3DE4D1}" sibTransId="{CD5651DF-938A-4F8A-8077-965EE83CCC44}"/>
    <dgm:cxn modelId="{D1564F6D-BF5D-40FA-A4C4-EAAA35361181}" type="presOf" srcId="{5ABFC5CA-6FAE-488D-9F82-E2787F4C9598}" destId="{9039B3F1-17A9-4EE5-9FC3-2CBB3B6C8CED}" srcOrd="0" destOrd="0" presId="urn:microsoft.com/office/officeart/2005/8/layout/process5"/>
    <dgm:cxn modelId="{FB4A9E8A-D09C-4463-9531-3F89A0B5EE02}" type="presOf" srcId="{D955C7DF-944A-422A-90E8-442A6C865B36}" destId="{9039B3F1-17A9-4EE5-9FC3-2CBB3B6C8CED}" srcOrd="0" destOrd="1" presId="urn:microsoft.com/office/officeart/2005/8/layout/process5"/>
    <dgm:cxn modelId="{E5E39235-4FB8-483B-9040-061446AA1498}" type="presOf" srcId="{7DEAC911-7AEF-4F1B-824F-8FF055669A73}" destId="{37349E2D-A97A-4879-940A-F2A28F4B2FBE}" srcOrd="1" destOrd="0" presId="urn:microsoft.com/office/officeart/2005/8/layout/process5"/>
    <dgm:cxn modelId="{210C1033-C84A-4BEF-AFA5-69A7A27CAA71}" type="presOf" srcId="{9BCD5B0E-9D28-47F8-87A1-85466B8FB6D8}" destId="{C719C5BD-4E58-42E5-A5F3-5E5C6EE8FDB5}" srcOrd="0" destOrd="0" presId="urn:microsoft.com/office/officeart/2005/8/layout/process5"/>
    <dgm:cxn modelId="{D57AFFEA-EE6C-4DB1-BAB7-2D212109997A}" type="presOf" srcId="{FCF20829-AAAE-44E3-B902-8FED567CC77F}" destId="{F3BAE7CD-0A87-4162-B562-F4E0F82E4BA1}" srcOrd="0" destOrd="0" presId="urn:microsoft.com/office/officeart/2005/8/layout/process5"/>
    <dgm:cxn modelId="{76F5097B-5B5E-4952-BEFE-93D5BFB496F2}" type="presOf" srcId="{CD5651DF-938A-4F8A-8077-965EE83CCC44}" destId="{5398D300-9509-410F-9A2D-0770A4D17605}" srcOrd="1" destOrd="0" presId="urn:microsoft.com/office/officeart/2005/8/layout/process5"/>
    <dgm:cxn modelId="{16ADB54A-A4F7-4EB2-B181-BE30E7E3B5EE}" type="presOf" srcId="{969CE86D-A93F-4060-BE37-F38969B21A15}" destId="{CBB4EF63-3B00-448F-A608-2CACB19D0018}" srcOrd="1" destOrd="0" presId="urn:microsoft.com/office/officeart/2005/8/layout/process5"/>
    <dgm:cxn modelId="{A8B7BCA5-DB04-49C7-9FBF-C3D9CB567101}" type="presParOf" srcId="{F254166A-7B81-4A9C-B77C-74B565D31CA0}" destId="{9039B3F1-17A9-4EE5-9FC3-2CBB3B6C8CED}" srcOrd="0" destOrd="0" presId="urn:microsoft.com/office/officeart/2005/8/layout/process5"/>
    <dgm:cxn modelId="{119FC5DE-C0ED-4349-98F6-A3798FC6F2A8}" type="presParOf" srcId="{F254166A-7B81-4A9C-B77C-74B565D31CA0}" destId="{E991284D-CD62-4E7C-AEC2-BA410352D3C2}" srcOrd="1" destOrd="0" presId="urn:microsoft.com/office/officeart/2005/8/layout/process5"/>
    <dgm:cxn modelId="{843E954B-59E5-49AF-A4F3-990B478E3670}" type="presParOf" srcId="{E991284D-CD62-4E7C-AEC2-BA410352D3C2}" destId="{37349E2D-A97A-4879-940A-F2A28F4B2FBE}" srcOrd="0" destOrd="0" presId="urn:microsoft.com/office/officeart/2005/8/layout/process5"/>
    <dgm:cxn modelId="{F14BF4CD-CC39-43D3-994C-8AA862512087}" type="presParOf" srcId="{F254166A-7B81-4A9C-B77C-74B565D31CA0}" destId="{00748BB3-0BF8-4C40-A173-E5E7A18F2B2F}" srcOrd="2" destOrd="0" presId="urn:microsoft.com/office/officeart/2005/8/layout/process5"/>
    <dgm:cxn modelId="{51C65D7F-1BB9-46B0-884A-0CA04FB73324}" type="presParOf" srcId="{F254166A-7B81-4A9C-B77C-74B565D31CA0}" destId="{F3BAE7CD-0A87-4162-B562-F4E0F82E4BA1}" srcOrd="3" destOrd="0" presId="urn:microsoft.com/office/officeart/2005/8/layout/process5"/>
    <dgm:cxn modelId="{D0043E41-83D0-44AD-9E86-223A6FED1870}" type="presParOf" srcId="{F3BAE7CD-0A87-4162-B562-F4E0F82E4BA1}" destId="{6ABAC220-F674-4C7D-ABD6-9CBB709644BA}" srcOrd="0" destOrd="0" presId="urn:microsoft.com/office/officeart/2005/8/layout/process5"/>
    <dgm:cxn modelId="{3A8CBFA9-2732-4A5D-B48F-6F0E70E7B0FA}" type="presParOf" srcId="{F254166A-7B81-4A9C-B77C-74B565D31CA0}" destId="{C719C5BD-4E58-42E5-A5F3-5E5C6EE8FDB5}" srcOrd="4" destOrd="0" presId="urn:microsoft.com/office/officeart/2005/8/layout/process5"/>
    <dgm:cxn modelId="{6B774833-FCE4-4BC7-BEEA-F6F3EBFB63D8}" type="presParOf" srcId="{F254166A-7B81-4A9C-B77C-74B565D31CA0}" destId="{9C6AFB52-3841-4681-BFEE-57A066960350}" srcOrd="5" destOrd="0" presId="urn:microsoft.com/office/officeart/2005/8/layout/process5"/>
    <dgm:cxn modelId="{783DDC85-C0F1-4ABE-B1BE-6C487D2D236F}" type="presParOf" srcId="{9C6AFB52-3841-4681-BFEE-57A066960350}" destId="{CBB4EF63-3B00-448F-A608-2CACB19D0018}" srcOrd="0" destOrd="0" presId="urn:microsoft.com/office/officeart/2005/8/layout/process5"/>
    <dgm:cxn modelId="{79EEBDBD-E986-46CF-B194-DB29B609F795}" type="presParOf" srcId="{F254166A-7B81-4A9C-B77C-74B565D31CA0}" destId="{A1DE3C8F-F11A-4A8B-BC8D-DC868FD3F025}" srcOrd="6" destOrd="0" presId="urn:microsoft.com/office/officeart/2005/8/layout/process5"/>
    <dgm:cxn modelId="{11F2C400-9B16-463F-B285-BB3E8EE8FC2A}" type="presParOf" srcId="{F254166A-7B81-4A9C-B77C-74B565D31CA0}" destId="{E071DA9C-EDF4-4687-9409-DA4FEAE71827}" srcOrd="7" destOrd="0" presId="urn:microsoft.com/office/officeart/2005/8/layout/process5"/>
    <dgm:cxn modelId="{783727DB-2F88-4720-99EA-D804B6EA3668}" type="presParOf" srcId="{E071DA9C-EDF4-4687-9409-DA4FEAE71827}" destId="{BC257B13-17DA-4230-BC30-8DC5E44C0DAC}" srcOrd="0" destOrd="0" presId="urn:microsoft.com/office/officeart/2005/8/layout/process5"/>
    <dgm:cxn modelId="{FEC387EE-2EDE-42E2-AA74-2F1DB152966D}" type="presParOf" srcId="{F254166A-7B81-4A9C-B77C-74B565D31CA0}" destId="{2694CB13-2C19-44F0-8F4D-AB49D3A13CD4}" srcOrd="8" destOrd="0" presId="urn:microsoft.com/office/officeart/2005/8/layout/process5"/>
    <dgm:cxn modelId="{60A7284B-B356-4A29-BC72-A7E70E0D6B93}" type="presParOf" srcId="{F254166A-7B81-4A9C-B77C-74B565D31CA0}" destId="{0505D439-54AC-431E-A00B-BDCE05E8422B}" srcOrd="9" destOrd="0" presId="urn:microsoft.com/office/officeart/2005/8/layout/process5"/>
    <dgm:cxn modelId="{7EB1035D-BD14-4EE8-B1BA-074C665374BE}" type="presParOf" srcId="{0505D439-54AC-431E-A00B-BDCE05E8422B}" destId="{0390489E-AADA-406D-B673-96AAEDBE8078}" srcOrd="0" destOrd="0" presId="urn:microsoft.com/office/officeart/2005/8/layout/process5"/>
    <dgm:cxn modelId="{CE408090-0EA7-4D1B-AE7D-5368AD195554}" type="presParOf" srcId="{F254166A-7B81-4A9C-B77C-74B565D31CA0}" destId="{E67786BE-ABEC-45B3-A4F9-96D0C5C955F3}" srcOrd="10" destOrd="0" presId="urn:microsoft.com/office/officeart/2005/8/layout/process5"/>
    <dgm:cxn modelId="{CABA1144-76F6-4205-8DFE-A6B21CE72D32}" type="presParOf" srcId="{F254166A-7B81-4A9C-B77C-74B565D31CA0}" destId="{8DC0CA83-8F3C-457F-9BFB-D474CF72DFAA}" srcOrd="11" destOrd="0" presId="urn:microsoft.com/office/officeart/2005/8/layout/process5"/>
    <dgm:cxn modelId="{51D3D7E4-9979-4091-ADB0-C7A3405076B4}" type="presParOf" srcId="{8DC0CA83-8F3C-457F-9BFB-D474CF72DFAA}" destId="{17588CBC-A9E6-49E7-9CDF-8DBC7CD88F04}" srcOrd="0" destOrd="0" presId="urn:microsoft.com/office/officeart/2005/8/layout/process5"/>
    <dgm:cxn modelId="{A940C511-4E11-46DA-94CA-FFC64D6F18E3}" type="presParOf" srcId="{F254166A-7B81-4A9C-B77C-74B565D31CA0}" destId="{EC295E55-9A8D-48EA-80B9-2020CCF8F946}" srcOrd="12" destOrd="0" presId="urn:microsoft.com/office/officeart/2005/8/layout/process5"/>
    <dgm:cxn modelId="{3F0749D1-2341-457D-BF81-013B8995C040}" type="presParOf" srcId="{F254166A-7B81-4A9C-B77C-74B565D31CA0}" destId="{723AFA88-ED61-4897-9C11-BC483D6DDC23}" srcOrd="13" destOrd="0" presId="urn:microsoft.com/office/officeart/2005/8/layout/process5"/>
    <dgm:cxn modelId="{12ED6BF1-6B7C-4A6E-A6AC-633DEEC6BCEC}" type="presParOf" srcId="{723AFA88-ED61-4897-9C11-BC483D6DDC23}" destId="{50457F2D-34A5-4C8F-8B44-B379B8ECFAD0}" srcOrd="0" destOrd="0" presId="urn:microsoft.com/office/officeart/2005/8/layout/process5"/>
    <dgm:cxn modelId="{8859F0EF-1B33-4EA6-82A8-DDD30F563A09}" type="presParOf" srcId="{F254166A-7B81-4A9C-B77C-74B565D31CA0}" destId="{BBAB126D-0EAF-48A3-8BEC-2778D45DF96F}" srcOrd="14" destOrd="0" presId="urn:microsoft.com/office/officeart/2005/8/layout/process5"/>
    <dgm:cxn modelId="{4F827BAF-1430-472D-871D-6F44EC5E964A}" type="presParOf" srcId="{F254166A-7B81-4A9C-B77C-74B565D31CA0}" destId="{D51C5747-2E31-4A8B-AD60-AC23A3DCC61D}" srcOrd="15" destOrd="0" presId="urn:microsoft.com/office/officeart/2005/8/layout/process5"/>
    <dgm:cxn modelId="{EE44AAA4-F00D-403E-95E4-406DDEC61A60}" type="presParOf" srcId="{D51C5747-2E31-4A8B-AD60-AC23A3DCC61D}" destId="{5398D300-9509-410F-9A2D-0770A4D17605}" srcOrd="0" destOrd="0" presId="urn:microsoft.com/office/officeart/2005/8/layout/process5"/>
    <dgm:cxn modelId="{EF946B74-DDAE-4EA0-9E70-2085D31B4937}" type="presParOf" srcId="{F254166A-7B81-4A9C-B77C-74B565D31CA0}" destId="{FBB292E8-152D-4201-AE9A-A8E62AE0B428}" srcOrd="16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039B3F1-17A9-4EE5-9FC3-2CBB3B6C8CED}">
      <dsp:nvSpPr>
        <dsp:cNvPr id="0" name=""/>
        <dsp:cNvSpPr/>
      </dsp:nvSpPr>
      <dsp:spPr>
        <a:xfrm>
          <a:off x="0" y="217079"/>
          <a:ext cx="2326429" cy="139585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000" kern="1200" dirty="0" smtClean="0">
              <a:solidFill>
                <a:srgbClr val="002060"/>
              </a:solidFill>
            </a:rPr>
            <a:t>Manager licenced in home economy</a:t>
          </a:r>
          <a:endParaRPr lang="en-AU" sz="2000" kern="1200" dirty="0">
            <a:solidFill>
              <a:srgbClr val="002060"/>
            </a:solidFill>
          </a:endParaRP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AU" sz="1000" kern="1200" dirty="0"/>
        </a:p>
      </dsp:txBody>
      <dsp:txXfrm>
        <a:off x="40883" y="257962"/>
        <a:ext cx="2244663" cy="1314091"/>
      </dsp:txXfrm>
    </dsp:sp>
    <dsp:sp modelId="{E991284D-CD62-4E7C-AEC2-BA410352D3C2}">
      <dsp:nvSpPr>
        <dsp:cNvPr id="0" name=""/>
        <dsp:cNvSpPr/>
      </dsp:nvSpPr>
      <dsp:spPr>
        <a:xfrm rot="36391">
          <a:off x="2532853" y="643663"/>
          <a:ext cx="497356" cy="576954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AU" sz="2400" kern="1200"/>
        </a:p>
      </dsp:txBody>
      <dsp:txXfrm>
        <a:off x="2532857" y="758264"/>
        <a:ext cx="348149" cy="346172"/>
      </dsp:txXfrm>
    </dsp:sp>
    <dsp:sp modelId="{00748BB3-0BF8-4C40-A173-E5E7A18F2B2F}">
      <dsp:nvSpPr>
        <dsp:cNvPr id="0" name=""/>
        <dsp:cNvSpPr/>
      </dsp:nvSpPr>
      <dsp:spPr>
        <a:xfrm>
          <a:off x="3264785" y="251641"/>
          <a:ext cx="2326429" cy="139585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800" kern="1200" dirty="0" smtClean="0">
              <a:solidFill>
                <a:srgbClr val="002060"/>
              </a:solidFill>
            </a:rPr>
            <a:t>Manager establishes track record of experience and achieves minimum FUM </a:t>
          </a:r>
          <a:endParaRPr lang="en-AU" sz="1800" kern="1200" dirty="0">
            <a:solidFill>
              <a:srgbClr val="002060"/>
            </a:solidFill>
          </a:endParaRPr>
        </a:p>
      </dsp:txBody>
      <dsp:txXfrm>
        <a:off x="3305668" y="292524"/>
        <a:ext cx="2244663" cy="1314091"/>
      </dsp:txXfrm>
    </dsp:sp>
    <dsp:sp modelId="{F3BAE7CD-0A87-4162-B562-F4E0F82E4BA1}">
      <dsp:nvSpPr>
        <dsp:cNvPr id="0" name=""/>
        <dsp:cNvSpPr/>
      </dsp:nvSpPr>
      <dsp:spPr>
        <a:xfrm>
          <a:off x="5795940" y="661093"/>
          <a:ext cx="493203" cy="576954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AU" sz="2400" kern="1200"/>
        </a:p>
      </dsp:txBody>
      <dsp:txXfrm>
        <a:off x="5795940" y="776484"/>
        <a:ext cx="345242" cy="346172"/>
      </dsp:txXfrm>
    </dsp:sp>
    <dsp:sp modelId="{C719C5BD-4E58-42E5-A5F3-5E5C6EE8FDB5}">
      <dsp:nvSpPr>
        <dsp:cNvPr id="0" name=""/>
        <dsp:cNvSpPr/>
      </dsp:nvSpPr>
      <dsp:spPr>
        <a:xfrm>
          <a:off x="6521786" y="251641"/>
          <a:ext cx="2326429" cy="139585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800" kern="1200" dirty="0" smtClean="0">
              <a:solidFill>
                <a:srgbClr val="002060"/>
              </a:solidFill>
            </a:rPr>
            <a:t>Manager applies to home regulator to register a passport fund</a:t>
          </a:r>
          <a:endParaRPr lang="en-AU" sz="1800" kern="1200" dirty="0">
            <a:solidFill>
              <a:srgbClr val="002060"/>
            </a:solidFill>
          </a:endParaRPr>
        </a:p>
      </dsp:txBody>
      <dsp:txXfrm>
        <a:off x="6562669" y="292524"/>
        <a:ext cx="2244663" cy="1314091"/>
      </dsp:txXfrm>
    </dsp:sp>
    <dsp:sp modelId="{9C6AFB52-3841-4681-BFEE-57A066960350}">
      <dsp:nvSpPr>
        <dsp:cNvPr id="0" name=""/>
        <dsp:cNvSpPr/>
      </dsp:nvSpPr>
      <dsp:spPr>
        <a:xfrm rot="5400000">
          <a:off x="7510960" y="1661724"/>
          <a:ext cx="348083" cy="576954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AU" sz="1700" kern="1200" dirty="0"/>
        </a:p>
      </dsp:txBody>
      <dsp:txXfrm rot="-5400000">
        <a:off x="7511916" y="1776160"/>
        <a:ext cx="346172" cy="243658"/>
      </dsp:txXfrm>
    </dsp:sp>
    <dsp:sp modelId="{A1DE3C8F-F11A-4A8B-BC8D-DC868FD3F025}">
      <dsp:nvSpPr>
        <dsp:cNvPr id="0" name=""/>
        <dsp:cNvSpPr/>
      </dsp:nvSpPr>
      <dsp:spPr>
        <a:xfrm>
          <a:off x="6521786" y="2304259"/>
          <a:ext cx="2326429" cy="139585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600" kern="1200" dirty="0" smtClean="0">
              <a:solidFill>
                <a:srgbClr val="002060"/>
              </a:solidFill>
            </a:rPr>
            <a:t>Home regulator is satisfied that fund meets its domestic requirements and the passport requirements in the special rules</a:t>
          </a:r>
          <a:endParaRPr lang="en-AU" sz="1600" kern="1200" dirty="0">
            <a:solidFill>
              <a:srgbClr val="002060"/>
            </a:solidFill>
          </a:endParaRPr>
        </a:p>
      </dsp:txBody>
      <dsp:txXfrm>
        <a:off x="6562669" y="2345142"/>
        <a:ext cx="2244663" cy="1314091"/>
      </dsp:txXfrm>
    </dsp:sp>
    <dsp:sp modelId="{E071DA9C-EDF4-4687-9409-DA4FEAE71827}">
      <dsp:nvSpPr>
        <dsp:cNvPr id="0" name=""/>
        <dsp:cNvSpPr/>
      </dsp:nvSpPr>
      <dsp:spPr>
        <a:xfrm rot="10800000">
          <a:off x="5823857" y="2713711"/>
          <a:ext cx="493203" cy="576954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AU" sz="2400" kern="1200" dirty="0"/>
        </a:p>
      </dsp:txBody>
      <dsp:txXfrm rot="10800000">
        <a:off x="5971818" y="2829102"/>
        <a:ext cx="345242" cy="346172"/>
      </dsp:txXfrm>
    </dsp:sp>
    <dsp:sp modelId="{2694CB13-2C19-44F0-8F4D-AB49D3A13CD4}">
      <dsp:nvSpPr>
        <dsp:cNvPr id="0" name=""/>
        <dsp:cNvSpPr/>
      </dsp:nvSpPr>
      <dsp:spPr>
        <a:xfrm>
          <a:off x="3264785" y="2304259"/>
          <a:ext cx="2326429" cy="139585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600" kern="1200" dirty="0" smtClean="0">
              <a:solidFill>
                <a:srgbClr val="002060"/>
              </a:solidFill>
            </a:rPr>
            <a:t>Fund gives its original application to the host regulator together with any disclosure documents that need approval</a:t>
          </a:r>
          <a:endParaRPr lang="en-AU" sz="1600" kern="1200" dirty="0">
            <a:solidFill>
              <a:srgbClr val="002060"/>
            </a:solidFill>
          </a:endParaRPr>
        </a:p>
      </dsp:txBody>
      <dsp:txXfrm>
        <a:off x="3305668" y="2345142"/>
        <a:ext cx="2244663" cy="1314091"/>
      </dsp:txXfrm>
    </dsp:sp>
    <dsp:sp modelId="{0505D439-54AC-431E-A00B-BDCE05E8422B}">
      <dsp:nvSpPr>
        <dsp:cNvPr id="0" name=""/>
        <dsp:cNvSpPr/>
      </dsp:nvSpPr>
      <dsp:spPr>
        <a:xfrm rot="10800000">
          <a:off x="2566856" y="2713711"/>
          <a:ext cx="493203" cy="576954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AU" sz="2400" kern="1200"/>
        </a:p>
      </dsp:txBody>
      <dsp:txXfrm rot="10800000">
        <a:off x="2714817" y="2829102"/>
        <a:ext cx="345242" cy="346172"/>
      </dsp:txXfrm>
    </dsp:sp>
    <dsp:sp modelId="{E67786BE-ABEC-45B3-A4F9-96D0C5C955F3}">
      <dsp:nvSpPr>
        <dsp:cNvPr id="0" name=""/>
        <dsp:cNvSpPr/>
      </dsp:nvSpPr>
      <dsp:spPr>
        <a:xfrm>
          <a:off x="7783" y="2304259"/>
          <a:ext cx="2326429" cy="139585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000" kern="1200" dirty="0" smtClean="0">
              <a:solidFill>
                <a:srgbClr val="002060"/>
              </a:solidFill>
            </a:rPr>
            <a:t>Host regulator checks disclosure</a:t>
          </a:r>
          <a:endParaRPr lang="en-AU" sz="2000" kern="1200" dirty="0">
            <a:solidFill>
              <a:srgbClr val="002060"/>
            </a:solidFill>
          </a:endParaRPr>
        </a:p>
      </dsp:txBody>
      <dsp:txXfrm>
        <a:off x="48666" y="2345142"/>
        <a:ext cx="2244663" cy="1314091"/>
      </dsp:txXfrm>
    </dsp:sp>
    <dsp:sp modelId="{8DC0CA83-8F3C-457F-9BFB-D474CF72DFAA}">
      <dsp:nvSpPr>
        <dsp:cNvPr id="0" name=""/>
        <dsp:cNvSpPr/>
      </dsp:nvSpPr>
      <dsp:spPr>
        <a:xfrm rot="5400000">
          <a:off x="1006603" y="3712513"/>
          <a:ext cx="328788" cy="576954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AU" sz="1600" kern="1200"/>
        </a:p>
      </dsp:txBody>
      <dsp:txXfrm rot="-5400000">
        <a:off x="997911" y="3836596"/>
        <a:ext cx="346172" cy="230152"/>
      </dsp:txXfrm>
    </dsp:sp>
    <dsp:sp modelId="{EC295E55-9A8D-48EA-80B9-2020CCF8F946}">
      <dsp:nvSpPr>
        <dsp:cNvPr id="0" name=""/>
        <dsp:cNvSpPr/>
      </dsp:nvSpPr>
      <dsp:spPr>
        <a:xfrm>
          <a:off x="7783" y="4320473"/>
          <a:ext cx="2326429" cy="139585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000" kern="1200" dirty="0" smtClean="0">
              <a:solidFill>
                <a:srgbClr val="002060"/>
              </a:solidFill>
            </a:rPr>
            <a:t>Host regulator gives all clear</a:t>
          </a:r>
          <a:endParaRPr lang="en-AU" sz="2000" kern="1200" dirty="0">
            <a:solidFill>
              <a:srgbClr val="002060"/>
            </a:solidFill>
          </a:endParaRPr>
        </a:p>
      </dsp:txBody>
      <dsp:txXfrm>
        <a:off x="48666" y="4361356"/>
        <a:ext cx="2244663" cy="1314091"/>
      </dsp:txXfrm>
    </dsp:sp>
    <dsp:sp modelId="{723AFA88-ED61-4897-9C11-BC483D6DDC23}">
      <dsp:nvSpPr>
        <dsp:cNvPr id="0" name=""/>
        <dsp:cNvSpPr/>
      </dsp:nvSpPr>
      <dsp:spPr>
        <a:xfrm>
          <a:off x="2538939" y="4729925"/>
          <a:ext cx="493203" cy="576954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AU" sz="2400" kern="1200"/>
        </a:p>
      </dsp:txBody>
      <dsp:txXfrm>
        <a:off x="2538939" y="4845316"/>
        <a:ext cx="345242" cy="346172"/>
      </dsp:txXfrm>
    </dsp:sp>
    <dsp:sp modelId="{BBAB126D-0EAF-48A3-8BEC-2778D45DF96F}">
      <dsp:nvSpPr>
        <dsp:cNvPr id="0" name=""/>
        <dsp:cNvSpPr/>
      </dsp:nvSpPr>
      <dsp:spPr>
        <a:xfrm>
          <a:off x="3264785" y="4320473"/>
          <a:ext cx="2326429" cy="139585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000" kern="1200" dirty="0" smtClean="0">
              <a:solidFill>
                <a:srgbClr val="002060"/>
              </a:solidFill>
            </a:rPr>
            <a:t>Fund manager activates distribution channel</a:t>
          </a:r>
          <a:endParaRPr lang="en-AU" sz="2000" kern="1200" dirty="0">
            <a:solidFill>
              <a:srgbClr val="002060"/>
            </a:solidFill>
          </a:endParaRPr>
        </a:p>
      </dsp:txBody>
      <dsp:txXfrm>
        <a:off x="3305668" y="4361356"/>
        <a:ext cx="2244663" cy="1314091"/>
      </dsp:txXfrm>
    </dsp:sp>
    <dsp:sp modelId="{D51C5747-2E31-4A8B-AD60-AC23A3DCC61D}">
      <dsp:nvSpPr>
        <dsp:cNvPr id="0" name=""/>
        <dsp:cNvSpPr/>
      </dsp:nvSpPr>
      <dsp:spPr>
        <a:xfrm>
          <a:off x="5795940" y="4729925"/>
          <a:ext cx="493203" cy="576954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AU" sz="2400" kern="1200"/>
        </a:p>
      </dsp:txBody>
      <dsp:txXfrm>
        <a:off x="5795940" y="4845316"/>
        <a:ext cx="345242" cy="346172"/>
      </dsp:txXfrm>
    </dsp:sp>
    <dsp:sp modelId="{FBB292E8-152D-4201-AE9A-A8E62AE0B428}">
      <dsp:nvSpPr>
        <dsp:cNvPr id="0" name=""/>
        <dsp:cNvSpPr/>
      </dsp:nvSpPr>
      <dsp:spPr>
        <a:xfrm>
          <a:off x="6521786" y="4320473"/>
          <a:ext cx="2326429" cy="139585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000" b="1" kern="1200" dirty="0" smtClean="0">
              <a:solidFill>
                <a:srgbClr val="002060"/>
              </a:solidFill>
            </a:rPr>
            <a:t>Ready to issue</a:t>
          </a:r>
          <a:endParaRPr lang="en-AU" sz="2000" b="1" kern="1200" dirty="0">
            <a:solidFill>
              <a:srgbClr val="002060"/>
            </a:solidFill>
          </a:endParaRPr>
        </a:p>
      </dsp:txBody>
      <dsp:txXfrm>
        <a:off x="6562669" y="4361356"/>
        <a:ext cx="2244663" cy="131409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45024" cy="4971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7891" y="2"/>
            <a:ext cx="2945024" cy="4971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830CC3-7A4F-4AE3-8C0E-6A98C2BC66ED}" type="datetimeFigureOut">
              <a:rPr lang="en-AU" smtClean="0"/>
              <a:t>30/08/2017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2688"/>
            <a:ext cx="2945024" cy="497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7891" y="9432688"/>
            <a:ext cx="2945024" cy="497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5FECC5-6C67-42B9-AB3B-49454FC9453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088543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5C01F0-5077-4502-94CD-BF47EDB8B7E5}" type="datetimeFigureOut">
              <a:rPr lang="en-AU" smtClean="0"/>
              <a:t>30/08/2017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7416"/>
            <a:ext cx="5435600" cy="446913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8646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A1C6D8-2BC5-4EA8-87A1-2BE30082B7A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120610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A1C6D8-2BC5-4EA8-87A1-2BE30082B7AA}" type="slidenum">
              <a:rPr lang="en-AU" smtClean="0"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878897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AU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A1C6D8-2BC5-4EA8-87A1-2BE30082B7AA}" type="slidenum">
              <a:rPr lang="en-AU" smtClean="0"/>
              <a:t>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115447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>
              <a:buFont typeface="Arial" panose="020B0604020202020204" pitchFamily="34" charset="0"/>
              <a:buChar char="•"/>
            </a:pPr>
            <a:endParaRPr lang="en-A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19BE36-2C0F-45E7-AE4C-33DAFC5D75AB}" type="slidenum">
              <a:rPr lang="en-AU" smtClean="0"/>
              <a:t>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101938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744538"/>
            <a:ext cx="4965700" cy="37242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19BE36-2C0F-45E7-AE4C-33DAFC5D75AB}" type="slidenum">
              <a:rPr lang="en-AU" smtClean="0"/>
              <a:t>4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448361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>
              <a:buFont typeface="Arial" panose="020B0604020202020204" pitchFamily="34" charset="0"/>
              <a:buChar char="•"/>
            </a:pPr>
            <a:endParaRPr lang="en-AU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B1673F-D34C-4361-AB7A-A1D9FF778ADF}" type="slidenum">
              <a:rPr lang="en-AU" smtClean="0">
                <a:solidFill>
                  <a:prstClr val="black"/>
                </a:solidFill>
              </a:rPr>
              <a:pPr/>
              <a:t>5</a:t>
            </a:fld>
            <a:endParaRPr lang="en-A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25380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A1C6D8-2BC5-4EA8-87A1-2BE30082B7AA}" type="slidenum">
              <a:rPr lang="en-AU" smtClean="0"/>
              <a:t>6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40966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A1C6D8-2BC5-4EA8-87A1-2BE30082B7AA}" type="slidenum">
              <a:rPr lang="en-AU" smtClean="0"/>
              <a:t>7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15346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A1C6D8-2BC5-4EA8-87A1-2BE30082B7AA}" type="slidenum">
              <a:rPr lang="en-AU" smtClean="0"/>
              <a:t>9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453222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A1C6D8-2BC5-4EA8-87A1-2BE30082B7AA}" type="slidenum">
              <a:rPr lang="en-AU" smtClean="0"/>
              <a:t>10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40966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tiff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3" name="Picture 5" descr="master slid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2133600"/>
            <a:ext cx="7772400" cy="14700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pic>
        <p:nvPicPr>
          <p:cNvPr id="5" name="Picture 5" descr="master slide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68053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195593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119276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10/08/2017</a:t>
            </a:r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Draft - In confidence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60C6F-910F-4300-9DC6-47190C08A89F}" type="slidenum">
              <a:rPr lang="en-AU" smtClean="0"/>
              <a:pPr/>
              <a:t>‹#›</a:t>
            </a:fld>
            <a:endParaRPr lang="en-AU"/>
          </a:p>
        </p:txBody>
      </p:sp>
      <p:pic>
        <p:nvPicPr>
          <p:cNvPr id="7" name="Picture 6" descr="The Treasury_inline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6264" y="372454"/>
            <a:ext cx="2343912" cy="533400"/>
          </a:xfrm>
          <a:prstGeom prst="rect">
            <a:avLst/>
          </a:prstGeom>
        </p:spPr>
      </p:pic>
      <p:pic>
        <p:nvPicPr>
          <p:cNvPr id="8" name="Picture 5" descr="master slide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10/08/2017</a:t>
            </a:r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Draft - In confidence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98C86-B8C8-433B-89DB-66852B4AD10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10/08/2017</a:t>
            </a:r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Draft - In confidence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98C86-B8C8-433B-89DB-66852B4AD10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10/08/2017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Draft - In confidence</a:t>
            </a: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98C86-B8C8-433B-89DB-66852B4AD10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10/08/2017</a:t>
            </a:r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Draft - In confidence</a:t>
            </a:r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98C86-B8C8-433B-89DB-66852B4AD10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10/08/2017</a:t>
            </a:r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Draft - In confidence</a:t>
            </a:r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98C86-B8C8-433B-89DB-66852B4AD10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10/08/2017</a:t>
            </a:r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Draft - In confidence</a:t>
            </a:r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98C86-B8C8-433B-89DB-66852B4AD10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10/08/2017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Draft - In confidence</a:t>
            </a: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98C86-B8C8-433B-89DB-66852B4AD10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386113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10/08/2017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Draft - In confidence</a:t>
            </a: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98C86-B8C8-433B-89DB-66852B4AD10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10/08/2017</a:t>
            </a:r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Draft - In confidence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98C86-B8C8-433B-89DB-66852B4AD10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10/08/2017</a:t>
            </a:r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Draft - In confidence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98C86-B8C8-433B-89DB-66852B4AD10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701003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567328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459394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125411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52055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29291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661561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dirty="0" smtClean="0"/>
          </a:p>
        </p:txBody>
      </p:sp>
      <p:pic>
        <p:nvPicPr>
          <p:cNvPr id="6151" name="Picture 7" descr="body slide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6205538"/>
            <a:ext cx="9144000" cy="652462"/>
          </a:xfrm>
          <a:prstGeom prst="rect">
            <a:avLst/>
          </a:prstGeom>
          <a:noFill/>
        </p:spPr>
      </p:pic>
      <p:sp>
        <p:nvSpPr>
          <p:cNvPr id="6152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dirty="0" smtClean="0"/>
              <a:t>First level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</p:txBody>
      </p:sp>
      <p:pic>
        <p:nvPicPr>
          <p:cNvPr id="5" name="Picture 7" descr="body slide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6205538"/>
            <a:ext cx="9144000" cy="6524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577141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004A7F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004A7F"/>
          </a:solidFill>
          <a:latin typeface="Calibri" pitchFamily="34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004A7F"/>
          </a:solidFill>
          <a:latin typeface="Calibri" pitchFamily="34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004A7F"/>
          </a:solidFill>
          <a:latin typeface="Calibri" pitchFamily="34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004A7F"/>
          </a:solidFill>
          <a:latin typeface="Calibri" pitchFamily="34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004A7F"/>
          </a:solidFill>
          <a:latin typeface="Calibri" pitchFamily="34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004A7F"/>
          </a:solidFill>
          <a:latin typeface="Calibri" pitchFamily="34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004A7F"/>
          </a:solidFill>
          <a:latin typeface="Calibri" pitchFamily="34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004A7F"/>
          </a:solidFill>
          <a:latin typeface="Calibri" pitchFamily="34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004A7F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97BF0D"/>
        </a:buClr>
        <a:buFont typeface="Calibri" pitchFamily="34" charset="0"/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EE7F00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C7361E"/>
        </a:buClr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C7361E"/>
        </a:buClr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C7361E"/>
        </a:buClr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C7361E"/>
        </a:buClr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C7361E"/>
        </a:buClr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C7361E"/>
        </a:buClr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10/08/2017</a:t>
            </a:r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AU" smtClean="0"/>
              <a:t>Draft - In confidence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B98C86-B8C8-433B-89DB-66852B4AD105}" type="slidenum">
              <a:rPr lang="en-AU" smtClean="0"/>
              <a:t>‹#›</a:t>
            </a:fld>
            <a:endParaRPr lang="en-AU"/>
          </a:p>
        </p:txBody>
      </p:sp>
      <p:pic>
        <p:nvPicPr>
          <p:cNvPr id="7" name="Picture 6" descr="colour bars_rgb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6714182"/>
            <a:ext cx="9144000" cy="14027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AU" dirty="0" smtClean="0">
                <a:solidFill>
                  <a:schemeClr val="bg1"/>
                </a:solidFill>
              </a:rPr>
              <a:t>Introducing the framework for Asia Region Funds Passport</a:t>
            </a:r>
            <a:endParaRPr lang="en-AU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buNone/>
            </a:pPr>
            <a:endParaRPr lang="en-AU" sz="2800" dirty="0"/>
          </a:p>
        </p:txBody>
      </p:sp>
    </p:spTree>
    <p:extLst>
      <p:ext uri="{BB962C8B-B14F-4D97-AF65-F5344CB8AC3E}">
        <p14:creationId xmlns:p14="http://schemas.microsoft.com/office/powerpoint/2010/main" val="3042921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Diagram 1"/>
          <p:cNvGraphicFramePr/>
          <p:nvPr>
            <p:extLst>
              <p:ext uri="{D42A27DB-BD31-4B8C-83A1-F6EECF244321}">
                <p14:modId xmlns:p14="http://schemas.microsoft.com/office/powerpoint/2010/main" val="3226727882"/>
              </p:ext>
            </p:extLst>
          </p:nvPr>
        </p:nvGraphicFramePr>
        <p:xfrm>
          <a:off x="179512" y="404664"/>
          <a:ext cx="8856000" cy="655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539552" y="0"/>
            <a:ext cx="82809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600" dirty="0">
                <a:solidFill>
                  <a:srgbClr val="002060"/>
                </a:solidFill>
              </a:rPr>
              <a:t>The Passport application process</a:t>
            </a:r>
          </a:p>
        </p:txBody>
      </p:sp>
      <p:sp>
        <p:nvSpPr>
          <p:cNvPr id="5" name="Slide Number Placeholder 1"/>
          <p:cNvSpPr txBox="1">
            <a:spLocks noChangeAspect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07CB5FE-55B8-41A4-92BC-1FB748DDE98A}" type="slidenum">
              <a:rPr lang="en-AU" smtClean="0"/>
              <a:pPr/>
              <a:t>10</a:t>
            </a:fld>
            <a:endParaRPr lang="en-AU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98C86-B8C8-433B-89DB-66852B4AD105}" type="slidenum">
              <a:rPr lang="en-AU" smtClean="0"/>
              <a:t>10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91380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71600" y="1996385"/>
            <a:ext cx="748883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  <a:tabLst>
                <a:tab pos="719138" algn="l"/>
                <a:tab pos="5468938" algn="l"/>
                <a:tab pos="7713663" algn="l"/>
              </a:tabLst>
            </a:pPr>
            <a:r>
              <a:rPr lang="en-AU" sz="2800" dirty="0">
                <a:solidFill>
                  <a:schemeClr val="bg1"/>
                </a:solidFill>
              </a:rPr>
              <a:t>Context </a:t>
            </a:r>
          </a:p>
          <a:p>
            <a:pPr marL="342900" indent="-342900">
              <a:buFont typeface="Arial" panose="020B0604020202020204" pitchFamily="34" charset="0"/>
              <a:buChar char="•"/>
              <a:tabLst>
                <a:tab pos="719138" algn="l"/>
                <a:tab pos="5468938" algn="l"/>
                <a:tab pos="7713663" algn="l"/>
              </a:tabLst>
            </a:pPr>
            <a:r>
              <a:rPr lang="en-US" sz="2800" dirty="0">
                <a:solidFill>
                  <a:schemeClr val="bg1"/>
                </a:solidFill>
              </a:rPr>
              <a:t>Comparison with other regional </a:t>
            </a:r>
            <a:r>
              <a:rPr lang="en-US" sz="2800" dirty="0" smtClean="0">
                <a:solidFill>
                  <a:schemeClr val="bg1"/>
                </a:solidFill>
              </a:rPr>
              <a:t>initiatives</a:t>
            </a:r>
          </a:p>
          <a:p>
            <a:pPr marL="342900" indent="-342900">
              <a:buFont typeface="Arial" panose="020B0604020202020204" pitchFamily="34" charset="0"/>
              <a:buChar char="•"/>
              <a:tabLst>
                <a:tab pos="719138" algn="l"/>
                <a:tab pos="5468938" algn="l"/>
                <a:tab pos="7713663" algn="l"/>
              </a:tabLst>
            </a:pPr>
            <a:r>
              <a:rPr lang="en-AU" sz="2800" dirty="0" smtClean="0">
                <a:solidFill>
                  <a:schemeClr val="bg1"/>
                </a:solidFill>
              </a:rPr>
              <a:t>What </a:t>
            </a:r>
            <a:r>
              <a:rPr lang="en-AU" sz="2800" dirty="0">
                <a:solidFill>
                  <a:schemeClr val="bg1"/>
                </a:solidFill>
              </a:rPr>
              <a:t>is the Passport?</a:t>
            </a:r>
          </a:p>
          <a:p>
            <a:pPr marL="342900" indent="-342900">
              <a:buFont typeface="Arial" panose="020B0604020202020204" pitchFamily="34" charset="0"/>
              <a:buChar char="•"/>
              <a:tabLst>
                <a:tab pos="719138" algn="l"/>
                <a:tab pos="5468938" algn="l"/>
              </a:tabLst>
            </a:pPr>
            <a:r>
              <a:rPr lang="en-AU" sz="2800" dirty="0">
                <a:solidFill>
                  <a:schemeClr val="bg1"/>
                </a:solidFill>
              </a:rPr>
              <a:t>Objectives</a:t>
            </a:r>
          </a:p>
          <a:p>
            <a:pPr marL="342900" indent="-342900">
              <a:buFont typeface="Arial" panose="020B0604020202020204" pitchFamily="34" charset="0"/>
              <a:buChar char="•"/>
              <a:tabLst>
                <a:tab pos="719138" algn="l"/>
                <a:tab pos="5468938" algn="l"/>
              </a:tabLst>
            </a:pPr>
            <a:r>
              <a:rPr lang="en-AU" sz="2800" dirty="0">
                <a:solidFill>
                  <a:schemeClr val="bg1"/>
                </a:solidFill>
              </a:rPr>
              <a:t>Who regulates what?</a:t>
            </a:r>
          </a:p>
          <a:p>
            <a:pPr marL="342900" indent="-342900">
              <a:buFont typeface="Arial" panose="020B0604020202020204" pitchFamily="34" charset="0"/>
              <a:buChar char="•"/>
              <a:tabLst>
                <a:tab pos="719138" algn="l"/>
                <a:tab pos="5468938" algn="l"/>
              </a:tabLst>
            </a:pPr>
            <a:r>
              <a:rPr lang="en-AU" sz="2800" dirty="0">
                <a:solidFill>
                  <a:schemeClr val="bg1"/>
                </a:solidFill>
              </a:rPr>
              <a:t>Other host economy laws and regulations</a:t>
            </a:r>
          </a:p>
          <a:p>
            <a:pPr marL="342900" indent="-342900">
              <a:buFont typeface="Arial" panose="020B0604020202020204" pitchFamily="34" charset="0"/>
              <a:buChar char="•"/>
              <a:tabLst>
                <a:tab pos="719138" algn="l"/>
                <a:tab pos="5468938" algn="l"/>
              </a:tabLst>
            </a:pPr>
            <a:r>
              <a:rPr lang="en-AU" sz="2800" dirty="0">
                <a:solidFill>
                  <a:schemeClr val="bg1"/>
                </a:solidFill>
              </a:rPr>
              <a:t>Passport rules and application process</a:t>
            </a:r>
          </a:p>
          <a:p>
            <a:pPr>
              <a:tabLst>
                <a:tab pos="719138" algn="l"/>
                <a:tab pos="5468938" algn="l"/>
              </a:tabLst>
            </a:pPr>
            <a:r>
              <a:rPr lang="en-AU" sz="2200" dirty="0">
                <a:solidFill>
                  <a:schemeClr val="bg1"/>
                </a:solidFill>
              </a:rPr>
              <a:t>	</a:t>
            </a:r>
            <a:br>
              <a:rPr lang="en-AU" sz="2200" dirty="0">
                <a:solidFill>
                  <a:schemeClr val="bg1"/>
                </a:solidFill>
              </a:rPr>
            </a:br>
            <a:r>
              <a:rPr lang="en-AU" sz="2200" dirty="0">
                <a:solidFill>
                  <a:schemeClr val="bg1"/>
                </a:solidFill>
              </a:rPr>
              <a:t>	</a:t>
            </a:r>
          </a:p>
        </p:txBody>
      </p:sp>
      <p:sp>
        <p:nvSpPr>
          <p:cNvPr id="6" name="Slide Number Placeholder 1"/>
          <p:cNvSpPr txBox="1">
            <a:spLocks noChangeAspect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07CB5FE-55B8-41A4-92BC-1FB748DDE98A}" type="slidenum">
              <a:rPr lang="en-AU" smtClean="0"/>
              <a:pPr/>
              <a:t>2</a:t>
            </a:fld>
            <a:endParaRPr lang="en-AU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3563888" y="773832"/>
            <a:ext cx="2376264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004A7F"/>
                </a:solidFill>
                <a:latin typeface="Calibri" pitchFamily="34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004A7F"/>
                </a:solidFill>
                <a:latin typeface="Calibri" pitchFamily="34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004A7F"/>
                </a:solidFill>
                <a:latin typeface="Calibri" pitchFamily="34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004A7F"/>
                </a:solidFill>
                <a:latin typeface="Calibri" pitchFamily="34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004A7F"/>
                </a:solidFill>
                <a:latin typeface="Calibri" pitchFamily="34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004A7F"/>
                </a:solidFill>
                <a:latin typeface="Calibri" pitchFamily="34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004A7F"/>
                </a:solidFill>
                <a:latin typeface="Calibri" pitchFamily="34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004A7F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n-AU" kern="0" dirty="0" smtClean="0"/>
              <a:t>Summary</a:t>
            </a:r>
            <a:endParaRPr lang="en-AU" kern="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60C6F-910F-4300-9DC6-47190C08A89F}" type="slidenum">
              <a:rPr lang="en-AU" smtClean="0">
                <a:solidFill>
                  <a:schemeClr val="bg1"/>
                </a:solidFill>
              </a:rPr>
              <a:pPr/>
              <a:t>2</a:t>
            </a:fld>
            <a:endParaRPr lang="en-A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2601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dirty="0" smtClean="0"/>
              <a:t>Context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en-AU" sz="2400" dirty="0"/>
              <a:t>The Johnson Report (2009) recommended a package of funds management reforms:</a:t>
            </a:r>
          </a:p>
          <a:p>
            <a:pPr lvl="1"/>
            <a:r>
              <a:rPr lang="en-AU" sz="2400" dirty="0"/>
              <a:t>Investment Manager Regime</a:t>
            </a:r>
          </a:p>
          <a:p>
            <a:pPr lvl="1"/>
            <a:r>
              <a:rPr lang="en-AU" sz="2400" dirty="0"/>
              <a:t>Collective Investment Vehicles </a:t>
            </a:r>
          </a:p>
          <a:p>
            <a:pPr lvl="1"/>
            <a:r>
              <a:rPr lang="en-AU" sz="2400" dirty="0"/>
              <a:t>Asia Region Funds Passport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AU" sz="2400" dirty="0"/>
              <a:t>Regulators</a:t>
            </a:r>
            <a:r>
              <a:rPr lang="en-AU" sz="2400"/>
              <a:t> worked co-operatively to develop the Passport framework through 11 policy and technical workshops held between 2011 and 2014, and two joint consultations conducted in 2014 and 2015.</a:t>
            </a:r>
            <a:endParaRPr lang="en-AU" sz="2400" dirty="0"/>
          </a:p>
          <a:p>
            <a:r>
              <a:rPr lang="en-AU" sz="2400"/>
              <a:t>Signatories </a:t>
            </a:r>
            <a:r>
              <a:rPr lang="en-AU" sz="2400" dirty="0"/>
              <a:t>to the Passport Memorandum of Cooperation (MoC) are working to implementation by the end of 2017: Japan, Australia, New Zealand, Korea and </a:t>
            </a:r>
            <a:r>
              <a:rPr lang="en-AU" sz="2400"/>
              <a:t>Thailand</a:t>
            </a:r>
            <a:r>
              <a:rPr lang="en-AU" sz="2400" smtClean="0"/>
              <a:t>.</a:t>
            </a:r>
            <a:endParaRPr lang="en-AU" sz="2400" dirty="0"/>
          </a:p>
        </p:txBody>
      </p:sp>
      <p:sp>
        <p:nvSpPr>
          <p:cNvPr id="5" name="Slide Number Placeholder 1"/>
          <p:cNvSpPr txBox="1">
            <a:spLocks noChangeAspect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07CB5FE-55B8-41A4-92BC-1FB748DDE98A}" type="slidenum">
              <a:rPr lang="en-AU" smtClean="0"/>
              <a:pPr/>
              <a:t>3</a:t>
            </a:fld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98C86-B8C8-433B-89DB-66852B4AD105}" type="slidenum">
              <a:rPr lang="en-AU" smtClean="0"/>
              <a:t>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09790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07635" y="730683"/>
            <a:ext cx="2893771" cy="5434622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square">
            <a:noAutofit/>
          </a:bodyPr>
          <a:lstStyle/>
          <a:p>
            <a:pPr>
              <a:spcAft>
                <a:spcPts val="400"/>
              </a:spcAft>
            </a:pPr>
            <a:endParaRPr lang="en-US" sz="11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140365" y="730683"/>
            <a:ext cx="2893771" cy="5434622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square">
            <a:noAutofit/>
          </a:bodyPr>
          <a:lstStyle/>
          <a:p>
            <a:pPr>
              <a:spcAft>
                <a:spcPts val="400"/>
              </a:spcAft>
            </a:pPr>
            <a:endParaRPr lang="en-US" sz="11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191913" y="730683"/>
            <a:ext cx="2833506" cy="5434622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square">
            <a:noAutofit/>
          </a:bodyPr>
          <a:lstStyle/>
          <a:p>
            <a:pPr>
              <a:spcAft>
                <a:spcPts val="400"/>
              </a:spcAft>
            </a:pPr>
            <a:endParaRPr lang="en-US" sz="11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156176" y="1022349"/>
            <a:ext cx="2929507" cy="5367601"/>
          </a:xfrm>
          <a:prstGeom prst="rect">
            <a:avLst/>
          </a:prstGeom>
          <a:solidFill>
            <a:srgbClr val="D3D5FD">
              <a:alpha val="80000"/>
            </a:srgbClr>
          </a:solidFill>
          <a:ln>
            <a:noFill/>
          </a:ln>
        </p:spPr>
        <p:txBody>
          <a:bodyPr wrap="square">
            <a:noAutofit/>
          </a:bodyPr>
          <a:lstStyle/>
          <a:p>
            <a:pPr algn="ctr"/>
            <a:r>
              <a:rPr lang="en-AU" sz="15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Asia Region Funds Passport</a:t>
            </a:r>
            <a:endParaRPr lang="en-AU" sz="15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lnSpc>
                <a:spcPts val="1400"/>
              </a:lnSpc>
            </a:pPr>
            <a:endParaRPr lang="en-US" sz="1100" b="1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lnSpc>
                <a:spcPts val="1400"/>
              </a:lnSpc>
            </a:pPr>
            <a:r>
              <a:rPr lang="en-US" sz="1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Eligibility</a:t>
            </a:r>
            <a:endParaRPr lang="en-US" sz="1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lvl="0" indent="-171450">
              <a:lnSpc>
                <a:spcPts val="1400"/>
              </a:lnSpc>
              <a:buFont typeface="Arial" panose="020B0604020202020204" pitchFamily="34" charset="0"/>
              <a:buChar char="•"/>
            </a:pPr>
            <a:r>
              <a:rPr lang="en-US" sz="1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Qualifying fund operators from Australia, Japan, South Korea, New Zealand, Thailand</a:t>
            </a:r>
          </a:p>
          <a:p>
            <a:pPr marL="171450" lvl="0" indent="-171450">
              <a:lnSpc>
                <a:spcPts val="1400"/>
              </a:lnSpc>
              <a:buFont typeface="Arial" panose="020B0604020202020204" pitchFamily="34" charset="0"/>
              <a:buChar char="•"/>
            </a:pPr>
            <a:r>
              <a:rPr lang="en-US" sz="1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Retail investors</a:t>
            </a:r>
          </a:p>
          <a:p>
            <a:pPr marL="171450" lvl="0" indent="-171450">
              <a:lnSpc>
                <a:spcPts val="1400"/>
              </a:lnSpc>
              <a:buFont typeface="Arial" panose="020B0604020202020204" pitchFamily="34" charset="0"/>
              <a:buChar char="•"/>
            </a:pPr>
            <a:endParaRPr lang="en-US" sz="1000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lnSpc>
                <a:spcPts val="1400"/>
              </a:lnSpc>
            </a:pPr>
            <a:r>
              <a:rPr lang="en-US" sz="1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Application</a:t>
            </a:r>
          </a:p>
          <a:p>
            <a:pPr marL="171450" indent="-171450">
              <a:lnSpc>
                <a:spcPts val="1400"/>
              </a:lnSpc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Fund must be registered in home country as a Passport fund</a:t>
            </a:r>
          </a:p>
          <a:p>
            <a:pPr marL="171450" lvl="0" indent="-171450">
              <a:lnSpc>
                <a:spcPts val="1400"/>
              </a:lnSpc>
              <a:buFont typeface="Arial" panose="020B0604020202020204" pitchFamily="34" charset="0"/>
              <a:buChar char="•"/>
            </a:pPr>
            <a:r>
              <a:rPr lang="en-US" sz="1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Streamlined </a:t>
            </a:r>
            <a:r>
              <a:rPr lang="en-US" sz="100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authorisation</a:t>
            </a:r>
            <a:r>
              <a:rPr lang="en-US" sz="1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/notification process</a:t>
            </a:r>
          </a:p>
          <a:p>
            <a:pPr lvl="0">
              <a:lnSpc>
                <a:spcPts val="1400"/>
              </a:lnSpc>
            </a:pPr>
            <a:endParaRPr lang="en-US" sz="1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lnSpc>
                <a:spcPts val="1400"/>
              </a:lnSpc>
            </a:pPr>
            <a:r>
              <a:rPr lang="en-US" sz="1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Fund requirements</a:t>
            </a:r>
          </a:p>
          <a:p>
            <a:pPr marL="171450" lvl="0" indent="-171450">
              <a:lnSpc>
                <a:spcPts val="1400"/>
              </a:lnSpc>
              <a:buFont typeface="Arial" panose="020B0604020202020204" pitchFamily="34" charset="0"/>
              <a:buChar char="•"/>
            </a:pPr>
            <a:r>
              <a:rPr lang="en-AU" sz="1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 </a:t>
            </a:r>
            <a:r>
              <a:rPr lang="en-AU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years experience, US$500m FUM for fund manager, qualifications test </a:t>
            </a:r>
            <a:endParaRPr lang="en-AU" sz="1000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lvl="0" indent="-171450">
              <a:lnSpc>
                <a:spcPts val="1400"/>
              </a:lnSpc>
              <a:buFont typeface="Arial" panose="020B0604020202020204" pitchFamily="34" charset="0"/>
              <a:buChar char="•"/>
            </a:pPr>
            <a:r>
              <a:rPr lang="en-AU" sz="1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 US$1M </a:t>
            </a:r>
            <a:r>
              <a:rPr lang="en-AU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 </a:t>
            </a:r>
            <a:r>
              <a:rPr lang="en-AU" sz="1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0.1% (capped </a:t>
            </a:r>
            <a:r>
              <a:rPr lang="en-AU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 </a:t>
            </a:r>
            <a:r>
              <a:rPr lang="en-AU" sz="1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US$20m)</a:t>
            </a:r>
          </a:p>
          <a:p>
            <a:pPr marL="171450" lvl="0" indent="-171450">
              <a:lnSpc>
                <a:spcPts val="1400"/>
              </a:lnSpc>
              <a:buFont typeface="Arial" panose="020B0604020202020204" pitchFamily="34" charset="0"/>
              <a:buChar char="•"/>
            </a:pPr>
            <a:r>
              <a:rPr lang="en-AU" sz="1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Mandatory custodian</a:t>
            </a:r>
          </a:p>
          <a:p>
            <a:pPr marL="171450" lvl="0" indent="-171450">
              <a:lnSpc>
                <a:spcPts val="1400"/>
              </a:lnSpc>
              <a:buFont typeface="Arial" panose="020B0604020202020204" pitchFamily="34" charset="0"/>
              <a:buChar char="•"/>
            </a:pPr>
            <a:r>
              <a:rPr lang="en-AU" sz="1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Independent oversight</a:t>
            </a:r>
          </a:p>
          <a:p>
            <a:pPr lvl="0">
              <a:lnSpc>
                <a:spcPts val="1400"/>
              </a:lnSpc>
            </a:pPr>
            <a:endParaRPr lang="en-AU" sz="1000" b="1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lnSpc>
                <a:spcPts val="1400"/>
              </a:lnSpc>
            </a:pPr>
            <a:r>
              <a:rPr lang="en-AU" sz="1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Investment restrictions</a:t>
            </a:r>
          </a:p>
          <a:p>
            <a:pPr marL="171450" lvl="0" indent="-171450">
              <a:lnSpc>
                <a:spcPts val="1400"/>
              </a:lnSpc>
              <a:buFont typeface="Arial" panose="020B0604020202020204" pitchFamily="34" charset="0"/>
              <a:buChar char="•"/>
            </a:pPr>
            <a:r>
              <a:rPr lang="en-AU" sz="1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Only </a:t>
            </a:r>
            <a:r>
              <a:rPr lang="en-AU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liquid assets, mandatory diversification, no leverage, restrictions on using </a:t>
            </a:r>
            <a:r>
              <a:rPr lang="en-AU" sz="1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derivatives</a:t>
            </a:r>
          </a:p>
          <a:p>
            <a:pPr lvl="0">
              <a:lnSpc>
                <a:spcPts val="1400"/>
              </a:lnSpc>
            </a:pPr>
            <a:endParaRPr lang="en-AU" sz="1000" b="1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400"/>
              </a:lnSpc>
            </a:pPr>
            <a:r>
              <a:rPr lang="en-AU" sz="1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Ongoing requirements</a:t>
            </a:r>
            <a:endParaRPr lang="en-US" sz="1000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lvl="0" indent="-171450">
              <a:lnSpc>
                <a:spcPts val="1400"/>
              </a:lnSpc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Assets are managed in accordance with home economy laws, unless it relates to disclosure and </a:t>
            </a:r>
            <a:r>
              <a:rPr lang="en-US" sz="1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distribution</a:t>
            </a:r>
          </a:p>
          <a:p>
            <a:pPr marL="171450" lvl="0" indent="-171450">
              <a:lnSpc>
                <a:spcPts val="1400"/>
              </a:lnSpc>
              <a:buFont typeface="Arial" panose="020B0604020202020204" pitchFamily="34" charset="0"/>
              <a:buChar char="•"/>
            </a:pPr>
            <a:r>
              <a:rPr lang="en-US" sz="1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Ongoing reporting to both economies</a:t>
            </a:r>
            <a:endParaRPr lang="en-US" sz="1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lvl="0" indent="-171450">
              <a:lnSpc>
                <a:spcPts val="1400"/>
              </a:lnSpc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Breach reporting requirement</a:t>
            </a:r>
          </a:p>
        </p:txBody>
      </p:sp>
      <p:sp>
        <p:nvSpPr>
          <p:cNvPr id="21" name="Rectangle 20"/>
          <p:cNvSpPr/>
          <p:nvPr/>
        </p:nvSpPr>
        <p:spPr>
          <a:xfrm>
            <a:off x="3134344" y="1022350"/>
            <a:ext cx="2899792" cy="5367600"/>
          </a:xfrm>
          <a:prstGeom prst="rect">
            <a:avLst/>
          </a:prstGeom>
          <a:solidFill>
            <a:srgbClr val="DAF5FE">
              <a:alpha val="80000"/>
            </a:srgbClr>
          </a:solidFill>
          <a:ln>
            <a:noFill/>
          </a:ln>
        </p:spPr>
        <p:txBody>
          <a:bodyPr wrap="square">
            <a:noAutofit/>
          </a:bodyPr>
          <a:lstStyle/>
          <a:p>
            <a:pPr algn="ctr"/>
            <a:r>
              <a:rPr lang="en-AU" sz="1600" b="1" i="1" dirty="0">
                <a:latin typeface="Arial" panose="020B0604020202020204" pitchFamily="34" charset="0"/>
                <a:cs typeface="Arial" panose="020B0604020202020204" pitchFamily="34" charset="0"/>
              </a:rPr>
              <a:t>Hong Kong – China MRF</a:t>
            </a:r>
          </a:p>
          <a:p>
            <a:pPr lvl="0" algn="just">
              <a:lnSpc>
                <a:spcPts val="1300"/>
              </a:lnSpc>
            </a:pPr>
            <a:endParaRPr lang="en-US" sz="1100" b="1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>
              <a:lnSpc>
                <a:spcPts val="1300"/>
              </a:lnSpc>
            </a:pPr>
            <a:r>
              <a:rPr lang="en-US" sz="1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Eligibility</a:t>
            </a:r>
          </a:p>
          <a:p>
            <a:pPr marL="171450" lvl="0" indent="-171450" algn="just">
              <a:lnSpc>
                <a:spcPts val="1300"/>
              </a:lnSpc>
              <a:buFont typeface="Arial" panose="020B0604020202020204" pitchFamily="34" charset="0"/>
              <a:buChar char="•"/>
            </a:pPr>
            <a:r>
              <a:rPr lang="en-US" sz="1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Hong Kong and mainland Chinese operators of compliant local funds</a:t>
            </a:r>
          </a:p>
          <a:p>
            <a:pPr marL="171450" lvl="0" indent="-171450" algn="just">
              <a:lnSpc>
                <a:spcPts val="1300"/>
              </a:lnSpc>
              <a:buFont typeface="Arial" panose="020B0604020202020204" pitchFamily="34" charset="0"/>
              <a:buChar char="•"/>
            </a:pPr>
            <a:r>
              <a:rPr lang="en-US" sz="1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Retail investors</a:t>
            </a:r>
          </a:p>
          <a:p>
            <a:pPr marL="171450" lvl="0" indent="-171450" algn="just">
              <a:lnSpc>
                <a:spcPts val="1300"/>
              </a:lnSpc>
              <a:buFont typeface="Arial" panose="020B0604020202020204" pitchFamily="34" charset="0"/>
              <a:buChar char="•"/>
            </a:pPr>
            <a:endParaRPr lang="en-US" sz="1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>
              <a:lnSpc>
                <a:spcPts val="1300"/>
              </a:lnSpc>
            </a:pPr>
            <a:r>
              <a:rPr lang="en-US" sz="1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Application</a:t>
            </a:r>
          </a:p>
          <a:p>
            <a:pPr marL="171450" indent="-171450">
              <a:lnSpc>
                <a:spcPts val="1300"/>
              </a:lnSpc>
              <a:buFont typeface="Arial" panose="020B0604020202020204" pitchFamily="34" charset="0"/>
              <a:buChar char="•"/>
            </a:pPr>
            <a:r>
              <a:rPr lang="en-AU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Domiciled on the host country, fund registered with home regulator</a:t>
            </a:r>
          </a:p>
          <a:p>
            <a:pPr marL="171450" lvl="0" indent="-171450">
              <a:lnSpc>
                <a:spcPts val="1300"/>
              </a:lnSpc>
              <a:buFont typeface="Arial" panose="020B0604020202020204" pitchFamily="34" charset="0"/>
              <a:buChar char="•"/>
            </a:pPr>
            <a:r>
              <a:rPr lang="en-US" sz="1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Streamlined authorisation process</a:t>
            </a:r>
          </a:p>
          <a:p>
            <a:pPr lvl="0" algn="just">
              <a:lnSpc>
                <a:spcPts val="1300"/>
              </a:lnSpc>
            </a:pPr>
            <a:endParaRPr lang="en-US" sz="1000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>
              <a:lnSpc>
                <a:spcPts val="1300"/>
              </a:lnSpc>
            </a:pPr>
            <a:r>
              <a:rPr lang="en-US" sz="1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Fund requirements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AU" sz="1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Authorised </a:t>
            </a:r>
            <a:r>
              <a:rPr lang="en-AU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over 1 year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AU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Fund size not less than RMB200 </a:t>
            </a:r>
            <a:r>
              <a:rPr lang="en-AU" sz="1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million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AU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Less than 20% of assets in host </a:t>
            </a:r>
            <a:r>
              <a:rPr lang="en-AU" sz="1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country</a:t>
            </a:r>
            <a:endParaRPr lang="en-AU" sz="1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AU" sz="1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Investment </a:t>
            </a:r>
            <a:r>
              <a:rPr lang="en-AU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management function remains on home country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AU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Must appoint a host country </a:t>
            </a:r>
            <a:r>
              <a:rPr lang="en-AU" sz="1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representative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AU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Distribution to host country investors doesn’t exceed 50% of total </a:t>
            </a:r>
            <a:r>
              <a:rPr lang="en-AU" sz="1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assets</a:t>
            </a:r>
          </a:p>
          <a:p>
            <a:pPr lvl="0"/>
            <a:endParaRPr lang="en-AU" sz="1000" b="1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en-AU" sz="1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Investment restrictions 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AU" sz="1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Only general equity funds, balanced funds, bond funds and unlisted index funds – no money market funds</a:t>
            </a:r>
          </a:p>
          <a:p>
            <a:pPr lvl="0"/>
            <a:endParaRPr lang="en-AU" sz="1000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en-AU" sz="1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Ongoing requirements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AU" sz="1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Home jurisdiction rules generally apply unless it relates to sale and distribution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AU" sz="1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Breach reporting requirement</a:t>
            </a:r>
            <a:endParaRPr lang="en-AU" sz="1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lvl="0" indent="-171450" algn="just">
              <a:lnSpc>
                <a:spcPts val="1300"/>
              </a:lnSpc>
              <a:buFont typeface="Arial" panose="020B0604020202020204" pitchFamily="34" charset="0"/>
              <a:buChar char="•"/>
            </a:pPr>
            <a:endParaRPr lang="en-US" sz="1100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lvl="0" indent="-171450" algn="just">
              <a:lnSpc>
                <a:spcPts val="1300"/>
              </a:lnSpc>
              <a:buFont typeface="Arial" panose="020B0604020202020204" pitchFamily="34" charset="0"/>
              <a:buChar char="•"/>
            </a:pPr>
            <a:endParaRPr lang="en-US" sz="1100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lvl="0" indent="-171450" algn="just">
              <a:lnSpc>
                <a:spcPts val="1300"/>
              </a:lnSpc>
              <a:buFont typeface="Arial" panose="020B0604020202020204" pitchFamily="34" charset="0"/>
              <a:buChar char="•"/>
            </a:pPr>
            <a:endParaRPr lang="en-US" sz="11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7635" y="1022349"/>
            <a:ext cx="2893771" cy="5367601"/>
          </a:xfrm>
          <a:prstGeom prst="rect">
            <a:avLst/>
          </a:prstGeom>
          <a:solidFill>
            <a:srgbClr val="D3D5FD">
              <a:alpha val="80000"/>
            </a:srgbClr>
          </a:solidFill>
        </p:spPr>
        <p:txBody>
          <a:bodyPr wrap="square" rtlCol="0">
            <a:noAutofit/>
          </a:bodyPr>
          <a:lstStyle/>
          <a:p>
            <a:pPr algn="ctr"/>
            <a:r>
              <a:rPr lang="en-AU" sz="1600" b="1" i="1" dirty="0">
                <a:latin typeface="Arial" panose="020B0604020202020204" pitchFamily="34" charset="0"/>
                <a:cs typeface="Arial" panose="020B0604020202020204" pitchFamily="34" charset="0"/>
              </a:rPr>
              <a:t>ASEAN </a:t>
            </a:r>
            <a:r>
              <a:rPr lang="en-AU" sz="16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Collective Investment Schemes</a:t>
            </a:r>
            <a:endParaRPr lang="en-US" sz="1600" b="1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>
              <a:lnSpc>
                <a:spcPts val="1300"/>
              </a:lnSpc>
            </a:pPr>
            <a:endParaRPr lang="en-US" sz="1000" b="1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>
              <a:lnSpc>
                <a:spcPts val="1300"/>
              </a:lnSpc>
            </a:pPr>
            <a:r>
              <a:rPr lang="en-US" sz="1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Eligibility</a:t>
            </a:r>
            <a:endParaRPr lang="en-US" sz="10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lvl="0" indent="-171450" algn="just">
              <a:lnSpc>
                <a:spcPts val="1300"/>
              </a:lnSpc>
              <a:buFont typeface="Arial" panose="020B0604020202020204" pitchFamily="34" charset="0"/>
              <a:buChar char="•"/>
            </a:pPr>
            <a:r>
              <a:rPr lang="en-US" sz="1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Qualifying CIS operators in Singapore, Malaysia and Thailand</a:t>
            </a:r>
          </a:p>
          <a:p>
            <a:pPr marL="171450" lvl="0" indent="-171450" algn="just">
              <a:lnSpc>
                <a:spcPts val="1300"/>
              </a:lnSpc>
              <a:buFont typeface="Arial" panose="020B0604020202020204" pitchFamily="34" charset="0"/>
              <a:buChar char="•"/>
            </a:pPr>
            <a:r>
              <a:rPr lang="en-US" sz="1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Retail investors</a:t>
            </a:r>
          </a:p>
          <a:p>
            <a:pPr marL="171450" lvl="0" indent="-171450" algn="just">
              <a:lnSpc>
                <a:spcPts val="1300"/>
              </a:lnSpc>
              <a:buFont typeface="Arial" panose="020B0604020202020204" pitchFamily="34" charset="0"/>
              <a:buChar char="•"/>
            </a:pPr>
            <a:endParaRPr lang="en-US" sz="1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>
              <a:lnSpc>
                <a:spcPts val="1300"/>
              </a:lnSpc>
            </a:pPr>
            <a:r>
              <a:rPr lang="en-US" sz="1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Application</a:t>
            </a:r>
            <a:endParaRPr lang="en-US" sz="1000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lvl="0" indent="-171450" algn="just">
              <a:lnSpc>
                <a:spcPts val="1300"/>
              </a:lnSpc>
              <a:buFont typeface="Arial" panose="020B0604020202020204" pitchFamily="34" charset="0"/>
              <a:buChar char="•"/>
            </a:pPr>
            <a:r>
              <a:rPr lang="en-US" sz="1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Home regulator assesses suitability for cross-border distribution</a:t>
            </a:r>
          </a:p>
          <a:p>
            <a:pPr marL="171450" lvl="0" indent="-171450" algn="just">
              <a:lnSpc>
                <a:spcPts val="1300"/>
              </a:lnSpc>
              <a:buFont typeface="Arial" panose="020B0604020202020204" pitchFamily="34" charset="0"/>
              <a:buChar char="•"/>
            </a:pPr>
            <a:r>
              <a:rPr lang="en-US" sz="1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Streamlined authorisation process</a:t>
            </a:r>
          </a:p>
          <a:p>
            <a:pPr marL="171450" lvl="0" indent="-171450" algn="just">
              <a:lnSpc>
                <a:spcPts val="1300"/>
              </a:lnSpc>
              <a:buFont typeface="Arial" panose="020B0604020202020204" pitchFamily="34" charset="0"/>
              <a:buChar char="•"/>
            </a:pPr>
            <a:endParaRPr lang="en-US" sz="1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>
              <a:lnSpc>
                <a:spcPts val="1300"/>
              </a:lnSpc>
            </a:pPr>
            <a:r>
              <a:rPr lang="en-US" sz="1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Fund requirements</a:t>
            </a:r>
          </a:p>
          <a:p>
            <a:pPr marL="171450" lvl="0" indent="-171450" algn="just">
              <a:lnSpc>
                <a:spcPts val="1300"/>
              </a:lnSpc>
              <a:buFont typeface="Arial" panose="020B0604020202020204" pitchFamily="34" charset="0"/>
              <a:buChar char="•"/>
            </a:pPr>
            <a:r>
              <a:rPr lang="en-US" sz="1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Qualifications of trustee/fund supervisor</a:t>
            </a:r>
          </a:p>
          <a:p>
            <a:pPr marL="171450" lvl="0" indent="-171450" algn="just">
              <a:lnSpc>
                <a:spcPts val="1300"/>
              </a:lnSpc>
              <a:buFont typeface="Arial" panose="020B0604020202020204" pitchFamily="34" charset="0"/>
              <a:buChar char="•"/>
            </a:pPr>
            <a:r>
              <a:rPr lang="en-US" sz="1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 years experience</a:t>
            </a:r>
          </a:p>
          <a:p>
            <a:pPr marL="171450" lvl="0" indent="-171450" algn="just">
              <a:lnSpc>
                <a:spcPts val="1300"/>
              </a:lnSpc>
              <a:buFont typeface="Arial" panose="020B0604020202020204" pitchFamily="34" charset="0"/>
              <a:buChar char="•"/>
            </a:pPr>
            <a:r>
              <a:rPr lang="en-US" sz="1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USD 500M of assets under management, shareholder equity of USD1M</a:t>
            </a:r>
          </a:p>
          <a:p>
            <a:pPr lvl="0" algn="just">
              <a:lnSpc>
                <a:spcPts val="1300"/>
              </a:lnSpc>
            </a:pPr>
            <a:endParaRPr lang="en-US" sz="1000" b="1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>
              <a:lnSpc>
                <a:spcPts val="1300"/>
              </a:lnSpc>
            </a:pPr>
            <a:r>
              <a:rPr lang="en-US" sz="1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Investment restrictions</a:t>
            </a:r>
          </a:p>
          <a:p>
            <a:pPr marL="171450" lvl="0" indent="-171450" algn="just">
              <a:lnSpc>
                <a:spcPts val="1300"/>
              </a:lnSpc>
              <a:buFont typeface="Arial" panose="020B0604020202020204" pitchFamily="34" charset="0"/>
              <a:buChar char="•"/>
            </a:pPr>
            <a:r>
              <a:rPr lang="en-US" sz="1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Transferable </a:t>
            </a: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securities, money market instruments, deposits, units of other CISs and financial </a:t>
            </a:r>
            <a:r>
              <a:rPr lang="en-US" sz="1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derivatives</a:t>
            </a:r>
          </a:p>
          <a:p>
            <a:pPr marL="171450" lvl="0" indent="-171450" algn="just">
              <a:lnSpc>
                <a:spcPts val="1300"/>
              </a:lnSpc>
              <a:buFont typeface="Arial" panose="020B0604020202020204" pitchFamily="34" charset="0"/>
              <a:buChar char="•"/>
            </a:pPr>
            <a:r>
              <a:rPr lang="en-US" sz="1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Additional </a:t>
            </a: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rules apply for money market funds, master feeder funds, funds of funds and exchange‑traded </a:t>
            </a:r>
            <a:r>
              <a:rPr lang="en-US" sz="1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funds</a:t>
            </a:r>
          </a:p>
          <a:p>
            <a:pPr marL="171450" lvl="0" indent="-171450" algn="just">
              <a:lnSpc>
                <a:spcPts val="1300"/>
              </a:lnSpc>
              <a:buFont typeface="Arial" panose="020B0604020202020204" pitchFamily="34" charset="0"/>
              <a:buChar char="•"/>
            </a:pPr>
            <a:endParaRPr lang="en-US" sz="1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>
              <a:lnSpc>
                <a:spcPts val="1300"/>
              </a:lnSpc>
            </a:pPr>
            <a:r>
              <a:rPr lang="en-US" sz="1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Ongoing requirements</a:t>
            </a:r>
          </a:p>
          <a:p>
            <a:pPr marL="171450" lvl="0" indent="-171450" algn="just">
              <a:lnSpc>
                <a:spcPts val="1300"/>
              </a:lnSpc>
              <a:buFont typeface="Arial" panose="020B0604020202020204" pitchFamily="34" charset="0"/>
              <a:buChar char="•"/>
            </a:pPr>
            <a:r>
              <a:rPr lang="en-US" sz="1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Home regulator rules generally apply</a:t>
            </a:r>
          </a:p>
          <a:p>
            <a:pPr marL="171450" lvl="0" indent="-171450" algn="just">
              <a:lnSpc>
                <a:spcPts val="1300"/>
              </a:lnSpc>
              <a:buFont typeface="Arial" panose="020B0604020202020204" pitchFamily="34" charset="0"/>
              <a:buChar char="•"/>
            </a:pPr>
            <a:r>
              <a:rPr lang="en-US" sz="1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Ongoing reporting in host jurisdiction</a:t>
            </a:r>
          </a:p>
          <a:p>
            <a:pPr marL="171450" lvl="0" indent="-171450" algn="just">
              <a:lnSpc>
                <a:spcPts val="1300"/>
              </a:lnSpc>
              <a:buFont typeface="Arial" panose="020B0604020202020204" pitchFamily="34" charset="0"/>
              <a:buChar char="•"/>
            </a:pPr>
            <a:r>
              <a:rPr lang="en-US" sz="1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Breach reporting requirement</a:t>
            </a:r>
          </a:p>
          <a:p>
            <a:pPr marL="171450" lvl="0" indent="-171450" algn="just">
              <a:lnSpc>
                <a:spcPts val="1300"/>
              </a:lnSpc>
              <a:buFont typeface="Arial" panose="020B0604020202020204" pitchFamily="34" charset="0"/>
              <a:buChar char="•"/>
            </a:pPr>
            <a:endParaRPr lang="en-US" sz="1000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lvl="0" indent="-171450" algn="just">
              <a:lnSpc>
                <a:spcPts val="1300"/>
              </a:lnSpc>
              <a:buFont typeface="Arial" panose="020B0604020202020204" pitchFamily="34" charset="0"/>
              <a:buChar char="•"/>
            </a:pPr>
            <a:endParaRPr lang="en-US" sz="1000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>
              <a:lnSpc>
                <a:spcPts val="1300"/>
              </a:lnSpc>
            </a:pPr>
            <a:endParaRPr lang="en-US" sz="1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lvl="0" indent="-171450" algn="just">
              <a:lnSpc>
                <a:spcPts val="1300"/>
              </a:lnSpc>
              <a:buFont typeface="Arial" panose="020B0604020202020204" pitchFamily="34" charset="0"/>
              <a:buChar char="•"/>
            </a:pPr>
            <a:endParaRPr lang="en-US" sz="10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1" y="114300"/>
            <a:ext cx="9144000" cy="90805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Comparison with other regional initiatives</a:t>
            </a:r>
            <a:endParaRPr lang="en-AU" dirty="0"/>
          </a:p>
        </p:txBody>
      </p:sp>
      <p:sp>
        <p:nvSpPr>
          <p:cNvPr id="14" name="Slide Number Placeholder 3"/>
          <p:cNvSpPr txBox="1">
            <a:spLocks/>
          </p:cNvSpPr>
          <p:nvPr/>
        </p:nvSpPr>
        <p:spPr>
          <a:xfrm>
            <a:off x="6987617" y="6389951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07CB5FE-55B8-41A4-92BC-1FB748DDE98A}" type="slidenum">
              <a:rPr lang="en-AU" smtClean="0">
                <a:solidFill>
                  <a:schemeClr val="accent3">
                    <a:lumMod val="10000"/>
                  </a:schemeClr>
                </a:solidFill>
              </a:rPr>
              <a:pPr/>
              <a:t>4</a:t>
            </a:fld>
            <a:endParaRPr lang="en-AU" dirty="0">
              <a:solidFill>
                <a:schemeClr val="accent3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2918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dirty="0" smtClean="0"/>
              <a:t>What is the Passport?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857403"/>
          </a:xfrm>
        </p:spPr>
        <p:txBody>
          <a:bodyPr/>
          <a:lstStyle/>
          <a:p>
            <a:r>
              <a:rPr lang="en-AU" sz="2400" dirty="0" smtClean="0"/>
              <a:t>The Passport is a common framework of coordinated regulatory oversight to facilitate </a:t>
            </a:r>
            <a:r>
              <a:rPr lang="en-AU" sz="2400" dirty="0"/>
              <a:t>cross border issuing of managed investment </a:t>
            </a:r>
            <a:r>
              <a:rPr lang="en-AU" sz="2400" dirty="0" smtClean="0"/>
              <a:t>funds</a:t>
            </a:r>
          </a:p>
          <a:p>
            <a:r>
              <a:rPr lang="en-AU" sz="2400" dirty="0" smtClean="0"/>
              <a:t>Enables a </a:t>
            </a:r>
            <a:r>
              <a:rPr lang="en-AU" sz="2400" dirty="0"/>
              <a:t>fund registered in its home economy to be </a:t>
            </a:r>
            <a:r>
              <a:rPr lang="en-AU" sz="2400" dirty="0" smtClean="0"/>
              <a:t>“</a:t>
            </a:r>
            <a:r>
              <a:rPr lang="en-AU" sz="2400" dirty="0" err="1" smtClean="0"/>
              <a:t>passported</a:t>
            </a:r>
            <a:r>
              <a:rPr lang="en-AU" sz="2400" dirty="0" smtClean="0"/>
              <a:t>” into </a:t>
            </a:r>
            <a:r>
              <a:rPr lang="en-AU" sz="2400" dirty="0"/>
              <a:t>other participating </a:t>
            </a:r>
            <a:r>
              <a:rPr lang="en-AU" sz="2400" dirty="0" smtClean="0"/>
              <a:t>economies</a:t>
            </a:r>
          </a:p>
          <a:p>
            <a:r>
              <a:rPr lang="en-AU" sz="2400" dirty="0" smtClean="0"/>
              <a:t>Passport </a:t>
            </a:r>
            <a:r>
              <a:rPr lang="en-AU" sz="2400" dirty="0"/>
              <a:t>funds comply with home economy financial services laws and uniform Passport </a:t>
            </a:r>
            <a:r>
              <a:rPr lang="en-AU" sz="2400" dirty="0" smtClean="0"/>
              <a:t>rules</a:t>
            </a:r>
            <a:endParaRPr lang="en-AU" sz="2400" dirty="0"/>
          </a:p>
          <a:p>
            <a:pPr lvl="1"/>
            <a:r>
              <a:rPr lang="en-AU" sz="2000" dirty="0"/>
              <a:t>The fund structure only needs to comply with home laws</a:t>
            </a:r>
          </a:p>
          <a:p>
            <a:pPr lvl="1"/>
            <a:r>
              <a:rPr lang="en-AU" sz="2000" dirty="0"/>
              <a:t>Exempt from most of host economy financial services laws</a:t>
            </a:r>
          </a:p>
          <a:p>
            <a:pPr lvl="1"/>
            <a:r>
              <a:rPr lang="en-AU" sz="2000" dirty="0"/>
              <a:t>Tax and disclosure regulated by host economy </a:t>
            </a:r>
            <a:endParaRPr lang="en-AU" sz="2000" dirty="0" smtClean="0"/>
          </a:p>
          <a:p>
            <a:pPr lvl="1"/>
            <a:endParaRPr lang="en-AU" dirty="0" smtClean="0"/>
          </a:p>
          <a:p>
            <a:pPr lvl="1"/>
            <a:endParaRPr lang="en-AU" dirty="0" smtClean="0"/>
          </a:p>
        </p:txBody>
      </p:sp>
      <p:sp>
        <p:nvSpPr>
          <p:cNvPr id="4" name="Slide Number Placeholder 1"/>
          <p:cNvSpPr txBox="1">
            <a:spLocks noChangeAspect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07CB5FE-55B8-41A4-92BC-1FB748DDE98A}" type="slidenum">
              <a:rPr lang="en-AU" smtClean="0"/>
              <a:pPr/>
              <a:t>5</a:t>
            </a:fld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98C86-B8C8-433B-89DB-66852B4AD105}" type="slidenum">
              <a:rPr lang="en-AU" smtClean="0"/>
              <a:t>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69263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268761"/>
            <a:ext cx="8424936" cy="4824536"/>
          </a:xfrm>
        </p:spPr>
        <p:txBody>
          <a:bodyPr>
            <a:normAutofit fontScale="92500" lnSpcReduction="10000"/>
          </a:bodyPr>
          <a:lstStyle/>
          <a:p>
            <a:pPr marL="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AU" sz="2800" b="1" dirty="0"/>
              <a:t>For investors</a:t>
            </a:r>
            <a:r>
              <a:rPr lang="en-AU" sz="2800" dirty="0"/>
              <a:t> – more choice, lower fees</a:t>
            </a:r>
          </a:p>
          <a:p>
            <a:pPr marL="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AU" sz="2800" b="1" dirty="0"/>
              <a:t>For industry </a:t>
            </a:r>
            <a:r>
              <a:rPr lang="en-AU" sz="2800" dirty="0"/>
              <a:t>– economies of scale </a:t>
            </a:r>
            <a:r>
              <a:rPr lang="en-AU" sz="2800"/>
              <a:t>and </a:t>
            </a:r>
            <a:r>
              <a:rPr lang="en-AU" sz="2800" dirty="0"/>
              <a:t>an</a:t>
            </a:r>
            <a:r>
              <a:rPr lang="en-AU" sz="2800"/>
              <a:t> internationally </a:t>
            </a:r>
            <a:r>
              <a:rPr lang="en-AU" sz="2800" smtClean="0"/>
              <a:t>recognised </a:t>
            </a:r>
            <a:r>
              <a:rPr lang="en-AU" sz="2800" dirty="0"/>
              <a:t>model</a:t>
            </a:r>
            <a:r>
              <a:rPr lang="en-AU" sz="2800"/>
              <a:t> (improving ability to attract international funds/investors and easier entry to overseas </a:t>
            </a:r>
            <a:r>
              <a:rPr lang="en-AU" sz="2800" smtClean="0"/>
              <a:t>markets)</a:t>
            </a:r>
            <a:endParaRPr lang="en-AU" sz="2800" dirty="0"/>
          </a:p>
          <a:p>
            <a:pPr marL="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AU" sz="2800" b="1" dirty="0"/>
              <a:t>For markets </a:t>
            </a:r>
            <a:r>
              <a:rPr lang="en-AU" sz="2800" dirty="0"/>
              <a:t>– financial market depth and efficiency</a:t>
            </a:r>
          </a:p>
          <a:p>
            <a:pPr marL="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AU" sz="2800" b="1" dirty="0"/>
              <a:t>For regulators </a:t>
            </a:r>
            <a:r>
              <a:rPr lang="en-AU" sz="2800" dirty="0"/>
              <a:t>– more efficient oversight of cross-border funds</a:t>
            </a:r>
          </a:p>
          <a:p>
            <a:pPr marL="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AU" sz="2800" b="1" dirty="0"/>
              <a:t>For our region </a:t>
            </a:r>
            <a:r>
              <a:rPr lang="en-AU" sz="2800" dirty="0"/>
              <a:t>– encourages investors to keep savings here, deepening capital markets and supporting growth in financial services provision</a:t>
            </a:r>
          </a:p>
          <a:p>
            <a:pPr marL="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AU" sz="2800" b="1" dirty="0"/>
              <a:t>Managing risks </a:t>
            </a:r>
            <a:r>
              <a:rPr lang="en-AU" sz="2800" dirty="0"/>
              <a:t>– coordinated oversight supports consumer protection and financial stability 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539552" y="332656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004A7F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004A7F"/>
                </a:solidFill>
                <a:latin typeface="Calibri" pitchFamily="34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004A7F"/>
                </a:solidFill>
                <a:latin typeface="Calibri" pitchFamily="34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004A7F"/>
                </a:solidFill>
                <a:latin typeface="Calibri" pitchFamily="34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004A7F"/>
                </a:solidFill>
                <a:latin typeface="Calibri" pitchFamily="34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004A7F"/>
                </a:solidFill>
                <a:latin typeface="Calibri" pitchFamily="34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004A7F"/>
                </a:solidFill>
                <a:latin typeface="Calibri" pitchFamily="34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004A7F"/>
                </a:solidFill>
                <a:latin typeface="Calibri" pitchFamily="34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004A7F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n-AU" dirty="0">
                <a:solidFill>
                  <a:schemeClr val="tx1"/>
                </a:solidFill>
              </a:rPr>
              <a:t>Objectives</a:t>
            </a:r>
          </a:p>
        </p:txBody>
      </p:sp>
      <p:sp>
        <p:nvSpPr>
          <p:cNvPr id="6" name="Slide Number Placeholder 1"/>
          <p:cNvSpPr txBox="1">
            <a:spLocks noChangeAspect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07CB5FE-55B8-41A4-92BC-1FB748DDE98A}" type="slidenum">
              <a:rPr lang="en-AU" smtClean="0"/>
              <a:pPr/>
              <a:t>6</a:t>
            </a:fld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98C86-B8C8-433B-89DB-66852B4AD105}" type="slidenum">
              <a:rPr lang="en-AU" smtClean="0"/>
              <a:t>6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76626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dirty="0" smtClean="0"/>
              <a:t>Who regulates what?</a:t>
            </a:r>
            <a:endParaRPr lang="en-AU" dirty="0"/>
          </a:p>
        </p:txBody>
      </p:sp>
      <p:sp>
        <p:nvSpPr>
          <p:cNvPr id="8" name="Slide Number Placeholder 1"/>
          <p:cNvSpPr txBox="1">
            <a:spLocks noChangeAspect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07CB5FE-55B8-41A4-92BC-1FB748DDE98A}" type="slidenum">
              <a:rPr lang="en-AU" smtClean="0"/>
              <a:pPr/>
              <a:t>7</a:t>
            </a:fld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98C86-B8C8-433B-89DB-66852B4AD105}" type="slidenum">
              <a:rPr lang="en-AU" smtClean="0"/>
              <a:t>7</a:t>
            </a:fld>
            <a:endParaRPr lang="en-A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322141"/>
            <a:ext cx="8137439" cy="4843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82898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Other host economy laws and regulations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AU" dirty="0" smtClean="0"/>
              <a:t>The table above sets out the main areas in which host economy laws and regulations may apply.</a:t>
            </a:r>
          </a:p>
          <a:p>
            <a:r>
              <a:rPr lang="en-AU" dirty="0" smtClean="0"/>
              <a:t>Host economies may only impose obligations additional to those on domestic funds if:</a:t>
            </a:r>
          </a:p>
          <a:p>
            <a:pPr lvl="1"/>
            <a:r>
              <a:rPr lang="en-AU" dirty="0" smtClean="0"/>
              <a:t>they are not unduly burdensome for the Passport fund in comparison to a domestic fund; and </a:t>
            </a:r>
          </a:p>
          <a:p>
            <a:pPr lvl="1"/>
            <a:r>
              <a:rPr lang="en-AU" dirty="0" smtClean="0"/>
              <a:t>they are reasonable to promote confidence in retail investment in Passport funds.</a:t>
            </a:r>
          </a:p>
          <a:p>
            <a:r>
              <a:rPr lang="en-AU" dirty="0" smtClean="0"/>
              <a:t>The Passport Joint Committee is consulting on a guidance note setting out how the host economy laws and regulations are intended to apply. Consultation closes 19 September.</a:t>
            </a:r>
          </a:p>
          <a:p>
            <a:r>
              <a:rPr lang="en-AU" dirty="0" smtClean="0"/>
              <a:t>Australia can stop Passport funds from another economy entering or selling in Australia if:</a:t>
            </a:r>
          </a:p>
          <a:p>
            <a:pPr lvl="1"/>
            <a:r>
              <a:rPr lang="en-AU" dirty="0" smtClean="0"/>
              <a:t>there is a difference in the interpretation, application or implementation of the </a:t>
            </a:r>
            <a:r>
              <a:rPr lang="en-AU" dirty="0" err="1" smtClean="0"/>
              <a:t>MoC</a:t>
            </a:r>
            <a:r>
              <a:rPr lang="en-AU" dirty="0" smtClean="0"/>
              <a:t> (e.g. imposing an unduly burdensome obligation on Passport funds or not processing applications in time); and</a:t>
            </a:r>
          </a:p>
          <a:p>
            <a:pPr lvl="1"/>
            <a:r>
              <a:rPr lang="en-AU" dirty="0" smtClean="0"/>
              <a:t>the difference cannot be resolved reasonably and in good faith.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98C86-B8C8-433B-89DB-66852B4AD105}" type="slidenum">
              <a:rPr lang="en-AU" smtClean="0"/>
              <a:t>8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761603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dirty="0" smtClean="0"/>
              <a:t>Passport rules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3317"/>
            <a:ext cx="8229600" cy="4525963"/>
          </a:xfrm>
        </p:spPr>
        <p:txBody>
          <a:bodyPr>
            <a:normAutofit fontScale="77500" lnSpcReduction="20000"/>
          </a:bodyPr>
          <a:lstStyle/>
          <a:p>
            <a:r>
              <a:rPr lang="en-AU"/>
              <a:t>There </a:t>
            </a:r>
            <a:r>
              <a:rPr lang="en-AU" smtClean="0"/>
              <a:t>is </a:t>
            </a:r>
            <a:r>
              <a:rPr lang="en-AU" dirty="0" err="1"/>
              <a:t>a</a:t>
            </a:r>
            <a:r>
              <a:rPr lang="en-AU" dirty="0"/>
              <a:t> single set of Passport Rules across all Passport economies set out </a:t>
            </a:r>
            <a:r>
              <a:rPr lang="en-AU" dirty="0" smtClean="0"/>
              <a:t>in </a:t>
            </a:r>
            <a:r>
              <a:rPr lang="en-AU" dirty="0"/>
              <a:t>Annex 3, </a:t>
            </a:r>
            <a:r>
              <a:rPr lang="en-AU" dirty="0" err="1"/>
              <a:t>MoC</a:t>
            </a:r>
            <a:r>
              <a:rPr lang="en-AU" dirty="0"/>
              <a:t>.</a:t>
            </a:r>
          </a:p>
          <a:p>
            <a:pPr lvl="1"/>
            <a:r>
              <a:rPr lang="en-AU" dirty="0"/>
              <a:t>Each economy must incorporate into their domestic </a:t>
            </a:r>
            <a:r>
              <a:rPr lang="en-AU" dirty="0" smtClean="0"/>
              <a:t>law. </a:t>
            </a:r>
            <a:r>
              <a:rPr lang="en-AU" dirty="0"/>
              <a:t>Australia will implement the Passport Rules through a regulation to enable flexibility if the Rules change over time.</a:t>
            </a:r>
          </a:p>
          <a:p>
            <a:r>
              <a:rPr lang="en-AU" dirty="0"/>
              <a:t>Sets out minimum standards:</a:t>
            </a:r>
          </a:p>
          <a:p>
            <a:pPr lvl="1"/>
            <a:r>
              <a:rPr lang="en-AU" dirty="0"/>
              <a:t>5 years experience, US$500M FUM for fund manager, qualifications test for officers</a:t>
            </a:r>
          </a:p>
          <a:p>
            <a:pPr lvl="1"/>
            <a:r>
              <a:rPr lang="en-AU" dirty="0"/>
              <a:t>capital requirements: US$1M + 0.1% FUM capped at US$20m</a:t>
            </a:r>
          </a:p>
          <a:p>
            <a:pPr lvl="1"/>
            <a:r>
              <a:rPr lang="en-AU" dirty="0"/>
              <a:t>mandatory custodian</a:t>
            </a:r>
          </a:p>
          <a:p>
            <a:pPr lvl="1"/>
            <a:r>
              <a:rPr lang="en-AU" dirty="0"/>
              <a:t>independent oversight (e.g. compliance committee, depositary)</a:t>
            </a:r>
          </a:p>
          <a:p>
            <a:pPr lvl="1"/>
            <a:r>
              <a:rPr lang="en-AU" dirty="0"/>
              <a:t>Investment restrictions (only liquid assets, mandatory diversification, no leverage, restrictions on using derivatives).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98C86-B8C8-433B-89DB-66852B4AD105}" type="slidenum">
              <a:rPr lang="en-AU" smtClean="0"/>
              <a:t>9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44593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reasury Corporate">
  <a:themeElements>
    <a:clrScheme name="Treasury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reasury">
      <a:majorFont>
        <a:latin typeface="Calibri"/>
        <a:ea typeface=""/>
        <a:cs typeface="Arial"/>
      </a:majorFont>
      <a:minorFont>
        <a:latin typeface="Calibri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reasur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easury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easury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easury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easury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easury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easury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easury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easury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easury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easury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easury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Secretary PowerPoint">
  <a:themeElements>
    <a:clrScheme name="Secretary PowerPoint">
      <a:dk1>
        <a:srgbClr val="000099"/>
      </a:dk1>
      <a:lt1>
        <a:srgbClr val="FFFFFF"/>
      </a:lt1>
      <a:dk2>
        <a:srgbClr val="000066"/>
      </a:dk2>
      <a:lt2>
        <a:srgbClr val="0000FF"/>
      </a:lt2>
      <a:accent1>
        <a:srgbClr val="808080"/>
      </a:accent1>
      <a:accent2>
        <a:srgbClr val="FF0000"/>
      </a:accent2>
      <a:accent3>
        <a:srgbClr val="CCCCCC"/>
      </a:accent3>
      <a:accent4>
        <a:srgbClr val="339900"/>
      </a:accent4>
      <a:accent5>
        <a:srgbClr val="A6A6A6"/>
      </a:accent5>
      <a:accent6>
        <a:srgbClr val="FFC000"/>
      </a:accent6>
      <a:hlink>
        <a:srgbClr val="FFFFCC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?mso-contentType ?>
<spe:Receivers xmlns:spe="http://schemas.microsoft.com/sharepoint/events">
  <Receiver>
    <Name>Policy Auditing</Name>
    <Synchronization>Synchronous</Synchronization>
    <Type>10001</Type>
    <SequenceNumber>1100</SequenceNumber>
    <Url/>
    <Assembly>Microsoft.Office.Policy, Version=15.0.0.0, Culture=neutral, PublicKeyToken=71e9bce111e9429c</Assembly>
    <Class>Microsoft.Office.RecordsManagement.Internal.AuditHandler</Class>
    <Data/>
    <Filter/>
  </Receiver>
  <Receiver>
    <Name>Policy Auditing</Name>
    <Synchronization>Synchronous</Synchronization>
    <Type>10002</Type>
    <SequenceNumber>1101</SequenceNumber>
    <Url/>
    <Assembly>Microsoft.Office.Policy, Version=15.0.0.0, Culture=neutral, PublicKeyToken=71e9bce111e9429c</Assembly>
    <Class>Microsoft.Office.RecordsManagement.Internal.AuditHandler</Class>
    <Data/>
    <Filter/>
  </Receiver>
  <Receiver>
    <Name>Policy Auditing</Name>
    <Synchronization>Synchronous</Synchronization>
    <Type>10004</Type>
    <SequenceNumber>1102</SequenceNumber>
    <Url/>
    <Assembly>Microsoft.Office.Policy, Version=15.0.0.0, Culture=neutral, PublicKeyToken=71e9bce111e9429c</Assembly>
    <Class>Microsoft.Office.RecordsManagement.Internal.AuditHandler</Class>
    <Data/>
    <Filter/>
  </Receiver>
  <Receiver>
    <Name>Policy Auditing</Name>
    <Synchronization>Synchronous</Synchronization>
    <Type>10006</Type>
    <SequenceNumber>1103</SequenceNumber>
    <Url/>
    <Assembly>Microsoft.Office.Policy, Version=15.0.0.0, Culture=neutral, PublicKeyToken=71e9bce111e9429c</Assembly>
    <Class>Microsoft.Office.RecordsManagement.Internal.AuditHandler</Class>
    <Data/>
    <Filter/>
  </Receiver>
</spe:Receivers>
</file>

<file path=customXml/item3.xml><?xml version="1.0" encoding="utf-8"?>
<?mso-contentType ?>
<p:Policy xmlns:p="office.server.policy" id="" local="true">
  <p:Name>Treasury Document</p:Name>
  <p:Description/>
  <p:Statement/>
  <p:PolicyItems>
    <p:PolicyItem featureId="Microsoft.Office.RecordsManagement.PolicyFeatures.PolicyAudit" staticId="0x010100E95D40E5DFEA714B90E88DB5CE07A6B5|-421390505" UniqueId="72a3b914-5376-4e08-a93a-e02e58e6045f">
      <p:Name>Auditing</p:Name>
      <p:Description>Audits user actions on documents and list items to the Audit Log.</p:Description>
      <p:CustomData>
        <Audit>
          <Update/>
          <DeleteRestore/>
        </Audit>
      </p:CustomData>
    </p:PolicyItem>
  </p:PolicyItems>
</p:Policy>
</file>

<file path=customXml/item4.xml><?xml version="1.0" encoding="utf-8"?>
<?mso-contentType ?>
<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Receivers>
</file>

<file path=customXml/item5.xml><?xml version="1.0" encoding="utf-8"?>
<ct:contentTypeSchema xmlns:ct="http://schemas.microsoft.com/office/2006/metadata/contentType" xmlns:ma="http://schemas.microsoft.com/office/2006/metadata/properties/metaAttributes" ct:_="" ma:_="" ma:contentTypeName="Treasury Document" ma:contentTypeID="0x010100E95D40E5DFEA714B90E88DB5CE07A6B500AA9AA2464ED13D438AD1A1CBD4E76613" ma:contentTypeVersion="4844" ma:contentTypeDescription=" " ma:contentTypeScope="" ma:versionID="8dd19d0189ee11fb04370b35c0aab59e">
  <xsd:schema xmlns:xsd="http://www.w3.org/2001/XMLSchema" xmlns:xs="http://www.w3.org/2001/XMLSchema" xmlns:p="http://schemas.microsoft.com/office/2006/metadata/properties" xmlns:ns1="http://schemas.microsoft.com/sharepoint/v3" xmlns:ns2="d4dd4adf-ddb3-46a3-8d7c-fab3fb2a6bc7" xmlns:ns4="http://schemas.microsoft.com/sharepoint/v4" targetNamespace="http://schemas.microsoft.com/office/2006/metadata/properties" ma:root="true" ma:fieldsID="0dad82dfa830fbdc6e09715423137f7c" ns1:_="" ns2:_="" ns4:_="">
    <xsd:import namespace="http://schemas.microsoft.com/sharepoint/v3"/>
    <xsd:import namespace="d4dd4adf-ddb3-46a3-8d7c-fab3fb2a6bc7"/>
    <xsd:import namespace="http://schemas.microsoft.com/sharepoint/v4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2:lb508a4dc5e84436a0fe496b536466aa" minOccurs="0"/>
                <xsd:element ref="ns2:TaxCatchAll" minOccurs="0"/>
                <xsd:element ref="ns2:TaxCatchAllLabel" minOccurs="0"/>
                <xsd:element ref="ns4:IconOverlay" minOccurs="0"/>
                <xsd:element ref="ns1:_dlc_Exemp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dlc_Exempt" ma:index="17" nillable="true" ma:displayName="Exempt from Policy" ma:hidden="true" ma:internalName="_dlc_Exempt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4dd4adf-ddb3-46a3-8d7c-fab3fb2a6bc7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lb508a4dc5e84436a0fe496b536466aa" ma:index="11" nillable="true" ma:taxonomy="true" ma:internalName="lb508a4dc5e84436a0fe496b536466aa" ma:taxonomyFieldName="TSYRecordClass" ma:displayName="Record Class" ma:readOnly="false" ma:default="7;#TSY RA-9072 - Retain as national archives|d71911a4-1e32-4fc6-834f-26c4fc33e217" ma:fieldId="{5b508a4d-c5e8-4436-a0fe-496b536466aa}" ma:sspId="77b7a547-5880-464f-83f8-cefe583c3af4" ma:termSetId="8c8a1de6-dea5-4e66-bd5a-b7b3daae0f37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12" nillable="true" ma:displayName="Taxonomy Catch All Column" ma:hidden="true" ma:list="{ab865bba-d958-40fe-b21d-a68aa7a39431}" ma:internalName="TaxCatchAll" ma:showField="CatchAllData" ma:web="d4dd4adf-ddb3-46a3-8d7c-fab3fb2a6bc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3" nillable="true" ma:displayName="Taxonomy Catch All Column1" ma:hidden="true" ma:list="{ab865bba-d958-40fe-b21d-a68aa7a39431}" ma:internalName="TaxCatchAllLabel" ma:readOnly="true" ma:showField="CatchAllDataLabel" ma:web="d4dd4adf-ddb3-46a3-8d7c-fab3fb2a6bc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16" nillable="true" ma:displayName="IconOverlay" ma:hidden="true" ma:internalName="IconOverlay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6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d4dd4adf-ddb3-46a3-8d7c-fab3fb2a6bc7">2017MG-112-1007</_dlc_DocId>
    <_dlc_DocIdUrl xmlns="d4dd4adf-ddb3-46a3-8d7c-fab3fb2a6bc7">
      <Url>http://tweb/sites/mg/fsd/_layouts/15/DocIdRedir.aspx?ID=2017MG-112-1007</Url>
      <Description>2017MG-112-1007</Description>
    </_dlc_DocIdUrl>
    <TaxCatchAll xmlns="d4dd4adf-ddb3-46a3-8d7c-fab3fb2a6bc7">
      <Value>7</Value>
    </TaxCatchAll>
    <lb508a4dc5e84436a0fe496b536466aa xmlns="d4dd4adf-ddb3-46a3-8d7c-fab3fb2a6bc7">
      <Terms xmlns="http://schemas.microsoft.com/office/infopath/2007/PartnerControls">
        <TermInfo xmlns="http://schemas.microsoft.com/office/infopath/2007/PartnerControls">
          <TermName xmlns="http://schemas.microsoft.com/office/infopath/2007/PartnerControls">TSY RA-9072 - Retain as national archives</TermName>
          <TermId xmlns="http://schemas.microsoft.com/office/infopath/2007/PartnerControls">d71911a4-1e32-4fc6-834f-26c4fc33e217</TermId>
        </TermInfo>
      </Terms>
    </lb508a4dc5e84436a0fe496b536466aa>
    <_dlc_Exempt xmlns="http://schemas.microsoft.com/sharepoint/v3" xsi:nil="true"/>
    <_dlc_DocIdPersistId xmlns="d4dd4adf-ddb3-46a3-8d7c-fab3fb2a6bc7" xsi:nil="true"/>
    <IconOverlay xmlns="http://schemas.microsoft.com/sharepoint/v4" xsi:nil="true"/>
  </documentManagement>
</p:properties>
</file>

<file path=customXml/itemProps1.xml><?xml version="1.0" encoding="utf-8"?>
<ds:datastoreItem xmlns:ds="http://schemas.openxmlformats.org/officeDocument/2006/customXml" ds:itemID="{B1ED77C6-7175-4969-BDA8-1246E62C0CE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41AB17B-7581-4A53-8000-92ED5AE32518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5068A7C2-DE8F-4365-BCA4-CEC3F5A85A86}">
  <ds:schemaRefs>
    <ds:schemaRef ds:uri="office.server.policy"/>
  </ds:schemaRefs>
</ds:datastoreItem>
</file>

<file path=customXml/itemProps4.xml><?xml version="1.0" encoding="utf-8"?>
<ds:datastoreItem xmlns:ds="http://schemas.openxmlformats.org/officeDocument/2006/customXml" ds:itemID="{19EB229E-F4A2-488E-B9AD-1DDE5D80FF13}">
  <ds:schemaRefs>
    <ds:schemaRef ds:uri="http://schemas.microsoft.com/sharepoint/events"/>
  </ds:schemaRefs>
</ds:datastoreItem>
</file>

<file path=customXml/itemProps5.xml><?xml version="1.0" encoding="utf-8"?>
<ds:datastoreItem xmlns:ds="http://schemas.openxmlformats.org/officeDocument/2006/customXml" ds:itemID="{EB9E8362-BEC3-4520-8455-9402BAC53C8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d4dd4adf-ddb3-46a3-8d7c-fab3fb2a6bc7"/>
    <ds:schemaRef ds:uri="http://schemas.microsoft.com/sharepoint/v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6.xml><?xml version="1.0" encoding="utf-8"?>
<ds:datastoreItem xmlns:ds="http://schemas.openxmlformats.org/officeDocument/2006/customXml" ds:itemID="{D6956DEA-88F8-4937-A90A-EDB0FE916B21}">
  <ds:schemaRefs>
    <ds:schemaRef ds:uri="http://www.w3.org/XML/1998/namespace"/>
    <ds:schemaRef ds:uri="http://schemas.openxmlformats.org/package/2006/metadata/core-properties"/>
    <ds:schemaRef ds:uri="http://schemas.microsoft.com/office/2006/documentManagement/types"/>
    <ds:schemaRef ds:uri="d4dd4adf-ddb3-46a3-8d7c-fab3fb2a6bc7"/>
    <ds:schemaRef ds:uri="http://schemas.microsoft.com/sharepoint/v4"/>
    <ds:schemaRef ds:uri="http://purl.org/dc/elements/1.1/"/>
    <ds:schemaRef ds:uri="http://purl.org/dc/dcmitype/"/>
    <ds:schemaRef ds:uri="http://purl.org/dc/terms/"/>
    <ds:schemaRef ds:uri="http://schemas.microsoft.com/office/infopath/2007/PartnerControls"/>
    <ds:schemaRef ds:uri="http://schemas.microsoft.com/sharepoint/v3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4608</TotalTime>
  <Words>990</Words>
  <Application>Microsoft Office PowerPoint</Application>
  <PresentationFormat>On-screen Show (4:3)</PresentationFormat>
  <Paragraphs>158</Paragraphs>
  <Slides>10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Treasury Corporate</vt:lpstr>
      <vt:lpstr>Secretary PowerPoint</vt:lpstr>
      <vt:lpstr>Introducing the framework for Asia Region Funds Passport</vt:lpstr>
      <vt:lpstr>PowerPoint Presentation</vt:lpstr>
      <vt:lpstr>Context</vt:lpstr>
      <vt:lpstr>Comparison with other regional initiatives</vt:lpstr>
      <vt:lpstr>What is the Passport?</vt:lpstr>
      <vt:lpstr>PowerPoint Presentation</vt:lpstr>
      <vt:lpstr>Who regulates what?</vt:lpstr>
      <vt:lpstr>Other host economy laws and regulations</vt:lpstr>
      <vt:lpstr>Passport rules</vt:lpstr>
      <vt:lpstr>PowerPoint Presentation</vt:lpstr>
    </vt:vector>
  </TitlesOfParts>
  <Company>Australian Government - The Treasury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ASIA REGION FUNDS PASSPORT</dc:title>
  <dc:creator>Axiak, David</dc:creator>
  <cp:lastModifiedBy>Skeat, Jean</cp:lastModifiedBy>
  <cp:revision>206</cp:revision>
  <cp:lastPrinted>2017-05-23T05:04:00Z</cp:lastPrinted>
  <dcterms:created xsi:type="dcterms:W3CDTF">2013-07-24T06:08:39Z</dcterms:created>
  <dcterms:modified xsi:type="dcterms:W3CDTF">2017-08-30T08:36:55Z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dlc_DocIdItemGuid">
    <vt:lpwstr>bd6675fa-91ab-48d0-87f7-ce1d50d43885</vt:lpwstr>
  </property>
  <property fmtid="{D5CDD505-2E9C-101B-9397-08002B2CF9AE}" pid="3" name="ContentTypeId">
    <vt:lpwstr>0x010100E95D40E5DFEA714B90E88DB5CE07A6B500AA9AA2464ED13D438AD1A1CBD4E76613</vt:lpwstr>
  </property>
  <property fmtid="{D5CDD505-2E9C-101B-9397-08002B2CF9AE}" pid="4" name="AlternateThumbnailUrl">
    <vt:lpwstr/>
  </property>
  <property fmtid="{D5CDD505-2E9C-101B-9397-08002B2CF9AE}" pid="5" name="Comments">
    <vt:lpwstr/>
  </property>
  <property fmtid="{D5CDD505-2E9C-101B-9397-08002B2CF9AE}" pid="6" name="Order">
    <vt:r8>275100</vt:r8>
  </property>
  <property fmtid="{D5CDD505-2E9C-101B-9397-08002B2CF9AE}" pid="7" name="xd_ProgID">
    <vt:lpwstr/>
  </property>
  <property fmtid="{D5CDD505-2E9C-101B-9397-08002B2CF9AE}" pid="8" name="TemplateUrl">
    <vt:lpwstr/>
  </property>
  <property fmtid="{D5CDD505-2E9C-101B-9397-08002B2CF9AE}" pid="9" name="TSYRecordClass">
    <vt:lpwstr>7;#TSY RA-9072 - Retain as national archives|d71911a4-1e32-4fc6-834f-26c4fc33e217</vt:lpwstr>
  </property>
  <property fmtid="{D5CDD505-2E9C-101B-9397-08002B2CF9AE}" pid="10" name="_AdHocReviewCycleID">
    <vt:i4>-1385309260</vt:i4>
  </property>
  <property fmtid="{D5CDD505-2E9C-101B-9397-08002B2CF9AE}" pid="11" name="_NewReviewCycle">
    <vt:lpwstr/>
  </property>
  <property fmtid="{D5CDD505-2E9C-101B-9397-08002B2CF9AE}" pid="12" name="_EmailSubject">
    <vt:lpwstr>FW: Change to ARFP CCIV site CCIV slides [SEC=UNCLASSIFIED]</vt:lpwstr>
  </property>
  <property fmtid="{D5CDD505-2E9C-101B-9397-08002B2CF9AE}" pid="13" name="_AuthorEmail">
    <vt:lpwstr>Jean.Skeat@treasury.gov.au</vt:lpwstr>
  </property>
  <property fmtid="{D5CDD505-2E9C-101B-9397-08002B2CF9AE}" pid="14" name="_AuthorEmailDisplayName">
    <vt:lpwstr>Skeat, Jean</vt:lpwstr>
  </property>
  <property fmtid="{D5CDD505-2E9C-101B-9397-08002B2CF9AE}" pid="15" name="_PreviousAdHocReviewCycleID">
    <vt:i4>-1385309260</vt:i4>
  </property>
</Properties>
</file>